
<file path=[Content_Types].xml><?xml version="1.0" encoding="utf-8"?>
<Types xmlns="http://schemas.openxmlformats.org/package/2006/content-types">
  <Default Extension="bmp" ContentType="image/bmp"/>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sldIdLst>
    <p:sldId id="256" r:id="rId2"/>
    <p:sldId id="257" r:id="rId3"/>
    <p:sldId id="308" r:id="rId4"/>
    <p:sldId id="309" r:id="rId5"/>
    <p:sldId id="298" r:id="rId6"/>
    <p:sldId id="258" r:id="rId7"/>
    <p:sldId id="262" r:id="rId8"/>
    <p:sldId id="259" r:id="rId9"/>
    <p:sldId id="305" r:id="rId10"/>
    <p:sldId id="306" r:id="rId11"/>
    <p:sldId id="261" r:id="rId12"/>
    <p:sldId id="263" r:id="rId13"/>
    <p:sldId id="265" r:id="rId14"/>
    <p:sldId id="264" r:id="rId15"/>
    <p:sldId id="266" r:id="rId16"/>
    <p:sldId id="269" r:id="rId17"/>
    <p:sldId id="267" r:id="rId18"/>
    <p:sldId id="268" r:id="rId19"/>
    <p:sldId id="270" r:id="rId20"/>
    <p:sldId id="271" r:id="rId21"/>
    <p:sldId id="272" r:id="rId22"/>
    <p:sldId id="276" r:id="rId23"/>
    <p:sldId id="277" r:id="rId24"/>
    <p:sldId id="299" r:id="rId25"/>
    <p:sldId id="300" r:id="rId26"/>
    <p:sldId id="301" r:id="rId27"/>
    <p:sldId id="302" r:id="rId28"/>
    <p:sldId id="303" r:id="rId29"/>
    <p:sldId id="304" r:id="rId30"/>
    <p:sldId id="273" r:id="rId31"/>
    <p:sldId id="281" r:id="rId32"/>
    <p:sldId id="280" r:id="rId33"/>
    <p:sldId id="278" r:id="rId34"/>
    <p:sldId id="279" r:id="rId35"/>
    <p:sldId id="274" r:id="rId36"/>
    <p:sldId id="282" r:id="rId37"/>
    <p:sldId id="283" r:id="rId38"/>
    <p:sldId id="284" r:id="rId39"/>
    <p:sldId id="275" r:id="rId40"/>
    <p:sldId id="285" r:id="rId41"/>
    <p:sldId id="286" r:id="rId42"/>
    <p:sldId id="290" r:id="rId43"/>
    <p:sldId id="287" r:id="rId44"/>
    <p:sldId id="291" r:id="rId45"/>
    <p:sldId id="292" r:id="rId46"/>
    <p:sldId id="295" r:id="rId47"/>
    <p:sldId id="294" r:id="rId48"/>
    <p:sldId id="293" r:id="rId49"/>
    <p:sldId id="288" r:id="rId50"/>
    <p:sldId id="289" r:id="rId51"/>
    <p:sldId id="310" r:id="rId52"/>
    <p:sldId id="296" r:id="rId53"/>
    <p:sldId id="307" r:id="rId5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p:cViewPr varScale="1">
        <p:scale>
          <a:sx n="78" d="100"/>
          <a:sy n="78" d="100"/>
        </p:scale>
        <p:origin x="79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62B6EC-A9E2-41CB-8572-C74C5EAF492B}" type="datetimeFigureOut">
              <a:rPr lang="zh-TW" altLang="en-US" smtClean="0"/>
              <a:t>2023/7/4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6ECA02-29BB-467E-841E-FDCF6899EF6D}" type="slidenum">
              <a:rPr lang="zh-TW" altLang="en-US" smtClean="0"/>
              <a:t>‹#›</a:t>
            </a:fld>
            <a:endParaRPr lang="zh-TW" altLang="en-US"/>
          </a:p>
        </p:txBody>
      </p:sp>
    </p:spTree>
    <p:extLst>
      <p:ext uri="{BB962C8B-B14F-4D97-AF65-F5344CB8AC3E}">
        <p14:creationId xmlns:p14="http://schemas.microsoft.com/office/powerpoint/2010/main" val="1158896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56ECA02-29BB-467E-841E-FDCF6899EF6D}" type="slidenum">
              <a:rPr lang="zh-TW" altLang="en-US" smtClean="0"/>
              <a:t>21</a:t>
            </a:fld>
            <a:endParaRPr lang="zh-TW" altLang="en-US"/>
          </a:p>
        </p:txBody>
      </p:sp>
    </p:spTree>
    <p:extLst>
      <p:ext uri="{BB962C8B-B14F-4D97-AF65-F5344CB8AC3E}">
        <p14:creationId xmlns:p14="http://schemas.microsoft.com/office/powerpoint/2010/main" val="351882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531A80-4B44-FC8D-7A0C-38DE4B74D44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108CDD4-6A6D-BDD5-325A-2B9C8A286F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CF30F55-4FA1-32FE-A237-40D4AE42CA43}"/>
              </a:ext>
            </a:extLst>
          </p:cNvPr>
          <p:cNvSpPr>
            <a:spLocks noGrp="1"/>
          </p:cNvSpPr>
          <p:nvPr>
            <p:ph type="dt" sz="half" idx="10"/>
          </p:nvPr>
        </p:nvSpPr>
        <p:spPr/>
        <p:txBody>
          <a:bodyPr/>
          <a:lstStyle/>
          <a:p>
            <a:fld id="{15F9A4AF-BD8F-4A07-8293-E7CA55F17808}" type="datetime1">
              <a:rPr lang="zh-TW" altLang="en-US" smtClean="0"/>
              <a:t>2023/7/4</a:t>
            </a:fld>
            <a:endParaRPr lang="zh-TW" altLang="en-US"/>
          </a:p>
        </p:txBody>
      </p:sp>
      <p:sp>
        <p:nvSpPr>
          <p:cNvPr id="5" name="頁尾版面配置區 4">
            <a:extLst>
              <a:ext uri="{FF2B5EF4-FFF2-40B4-BE49-F238E27FC236}">
                <a16:creationId xmlns:a16="http://schemas.microsoft.com/office/drawing/2014/main" id="{44B62500-92DD-0950-E6D0-7D28FC8EAE9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0F023DB-98EA-1D78-ECF9-6F04361BE495}"/>
              </a:ext>
            </a:extLst>
          </p:cNvPr>
          <p:cNvSpPr>
            <a:spLocks noGrp="1"/>
          </p:cNvSpPr>
          <p:nvPr>
            <p:ph type="sldNum" sz="quarter" idx="12"/>
          </p:nvPr>
        </p:nvSpPr>
        <p:spPr/>
        <p:txBody>
          <a:body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1658479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18B8EC-6EAB-4A9D-C99C-7D52226EFC27}"/>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1FD8F63-2018-F154-A792-1062A4B2A5B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0DA08E2-9994-29D7-47FF-DB49B6AB0F89}"/>
              </a:ext>
            </a:extLst>
          </p:cNvPr>
          <p:cNvSpPr>
            <a:spLocks noGrp="1"/>
          </p:cNvSpPr>
          <p:nvPr>
            <p:ph type="dt" sz="half" idx="10"/>
          </p:nvPr>
        </p:nvSpPr>
        <p:spPr/>
        <p:txBody>
          <a:bodyPr/>
          <a:lstStyle/>
          <a:p>
            <a:fld id="{A5602F7B-1FEC-465E-8C1A-4282D8498A19}" type="datetime1">
              <a:rPr lang="zh-TW" altLang="en-US" smtClean="0"/>
              <a:t>2023/7/4</a:t>
            </a:fld>
            <a:endParaRPr lang="zh-TW" altLang="en-US"/>
          </a:p>
        </p:txBody>
      </p:sp>
      <p:sp>
        <p:nvSpPr>
          <p:cNvPr id="5" name="頁尾版面配置區 4">
            <a:extLst>
              <a:ext uri="{FF2B5EF4-FFF2-40B4-BE49-F238E27FC236}">
                <a16:creationId xmlns:a16="http://schemas.microsoft.com/office/drawing/2014/main" id="{F54C3377-D85C-001F-0A69-789E3181BD8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E6EF5ED-44F4-A065-9557-C66145625747}"/>
              </a:ext>
            </a:extLst>
          </p:cNvPr>
          <p:cNvSpPr>
            <a:spLocks noGrp="1"/>
          </p:cNvSpPr>
          <p:nvPr>
            <p:ph type="sldNum" sz="quarter" idx="12"/>
          </p:nvPr>
        </p:nvSpPr>
        <p:spPr/>
        <p:txBody>
          <a:body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3845332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BD03F824-C905-C92E-6023-266F2737BE5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AEBA8F9-833A-B3CA-4BF5-D759E4699D5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3437EDB-76F5-CA12-BE98-8C3C9D7A8744}"/>
              </a:ext>
            </a:extLst>
          </p:cNvPr>
          <p:cNvSpPr>
            <a:spLocks noGrp="1"/>
          </p:cNvSpPr>
          <p:nvPr>
            <p:ph type="dt" sz="half" idx="10"/>
          </p:nvPr>
        </p:nvSpPr>
        <p:spPr/>
        <p:txBody>
          <a:bodyPr/>
          <a:lstStyle/>
          <a:p>
            <a:fld id="{B78D5ABA-3009-42B3-BBFF-489608EC8D50}" type="datetime1">
              <a:rPr lang="zh-TW" altLang="en-US" smtClean="0"/>
              <a:t>2023/7/4</a:t>
            </a:fld>
            <a:endParaRPr lang="zh-TW" altLang="en-US"/>
          </a:p>
        </p:txBody>
      </p:sp>
      <p:sp>
        <p:nvSpPr>
          <p:cNvPr id="5" name="頁尾版面配置區 4">
            <a:extLst>
              <a:ext uri="{FF2B5EF4-FFF2-40B4-BE49-F238E27FC236}">
                <a16:creationId xmlns:a16="http://schemas.microsoft.com/office/drawing/2014/main" id="{6C926713-A690-F520-5669-DC9AD07BD9B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93E4B5A-B9EC-EBFB-553D-8EE4C8CD1E9A}"/>
              </a:ext>
            </a:extLst>
          </p:cNvPr>
          <p:cNvSpPr>
            <a:spLocks noGrp="1"/>
          </p:cNvSpPr>
          <p:nvPr>
            <p:ph type="sldNum" sz="quarter" idx="12"/>
          </p:nvPr>
        </p:nvSpPr>
        <p:spPr/>
        <p:txBody>
          <a:body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88980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F91EB-A5BB-3A87-3616-CFE27D4ECE9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489A021-C41C-9593-D1F1-7A2635F447E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A626A42-1AD0-882D-7418-204B0D1F1E77}"/>
              </a:ext>
            </a:extLst>
          </p:cNvPr>
          <p:cNvSpPr>
            <a:spLocks noGrp="1"/>
          </p:cNvSpPr>
          <p:nvPr>
            <p:ph type="dt" sz="half" idx="10"/>
          </p:nvPr>
        </p:nvSpPr>
        <p:spPr/>
        <p:txBody>
          <a:bodyPr/>
          <a:lstStyle/>
          <a:p>
            <a:fld id="{7E9315C2-3CDA-4CAC-ADAD-5102BD46B12F}" type="datetime1">
              <a:rPr lang="zh-TW" altLang="en-US" smtClean="0"/>
              <a:t>2023/7/4</a:t>
            </a:fld>
            <a:endParaRPr lang="zh-TW" altLang="en-US"/>
          </a:p>
        </p:txBody>
      </p:sp>
      <p:sp>
        <p:nvSpPr>
          <p:cNvPr id="5" name="頁尾版面配置區 4">
            <a:extLst>
              <a:ext uri="{FF2B5EF4-FFF2-40B4-BE49-F238E27FC236}">
                <a16:creationId xmlns:a16="http://schemas.microsoft.com/office/drawing/2014/main" id="{6A47EDBF-9D23-8188-864F-DA0CF16D138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FBAD29E-D0F2-8081-D3E2-DECA81D00ECE}"/>
              </a:ext>
            </a:extLst>
          </p:cNvPr>
          <p:cNvSpPr>
            <a:spLocks noGrp="1"/>
          </p:cNvSpPr>
          <p:nvPr>
            <p:ph type="sldNum" sz="quarter" idx="12"/>
          </p:nvPr>
        </p:nvSpPr>
        <p:spPr/>
        <p:txBody>
          <a:body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168084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8BFE4-D2FD-0DDE-574B-62A28F39150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8E8A7F2-E7FD-4A1F-87DA-CA4D7EE2A5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8462317-D1DD-E349-DF9B-55CD4C31DDE3}"/>
              </a:ext>
            </a:extLst>
          </p:cNvPr>
          <p:cNvSpPr>
            <a:spLocks noGrp="1"/>
          </p:cNvSpPr>
          <p:nvPr>
            <p:ph type="dt" sz="half" idx="10"/>
          </p:nvPr>
        </p:nvSpPr>
        <p:spPr/>
        <p:txBody>
          <a:bodyPr/>
          <a:lstStyle/>
          <a:p>
            <a:fld id="{2303A7FF-0A03-40E1-9EA0-F5545BF15B2D}" type="datetime1">
              <a:rPr lang="zh-TW" altLang="en-US" smtClean="0"/>
              <a:t>2023/7/4</a:t>
            </a:fld>
            <a:endParaRPr lang="zh-TW" altLang="en-US"/>
          </a:p>
        </p:txBody>
      </p:sp>
      <p:sp>
        <p:nvSpPr>
          <p:cNvPr id="5" name="頁尾版面配置區 4">
            <a:extLst>
              <a:ext uri="{FF2B5EF4-FFF2-40B4-BE49-F238E27FC236}">
                <a16:creationId xmlns:a16="http://schemas.microsoft.com/office/drawing/2014/main" id="{CC7286BD-2EFD-E688-4156-4426BFA0DE9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610A6F2-3DD3-EE5E-E143-4A02BED95938}"/>
              </a:ext>
            </a:extLst>
          </p:cNvPr>
          <p:cNvSpPr>
            <a:spLocks noGrp="1"/>
          </p:cNvSpPr>
          <p:nvPr>
            <p:ph type="sldNum" sz="quarter" idx="12"/>
          </p:nvPr>
        </p:nvSpPr>
        <p:spPr/>
        <p:txBody>
          <a:body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2664192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3D936-D732-57C3-3EEA-81FFC5E9E83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B288408-4C3A-9E5F-1A51-CFAB8DBCC78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A1579CA-6D48-B335-8002-6CC4C86922D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5949F11-9C27-86AB-5CAB-E52D1DC8032C}"/>
              </a:ext>
            </a:extLst>
          </p:cNvPr>
          <p:cNvSpPr>
            <a:spLocks noGrp="1"/>
          </p:cNvSpPr>
          <p:nvPr>
            <p:ph type="dt" sz="half" idx="10"/>
          </p:nvPr>
        </p:nvSpPr>
        <p:spPr/>
        <p:txBody>
          <a:bodyPr/>
          <a:lstStyle/>
          <a:p>
            <a:fld id="{B5D9594F-A633-4E21-9132-43366A05536E}" type="datetime1">
              <a:rPr lang="zh-TW" altLang="en-US" smtClean="0"/>
              <a:t>2023/7/4</a:t>
            </a:fld>
            <a:endParaRPr lang="zh-TW" altLang="en-US"/>
          </a:p>
        </p:txBody>
      </p:sp>
      <p:sp>
        <p:nvSpPr>
          <p:cNvPr id="6" name="頁尾版面配置區 5">
            <a:extLst>
              <a:ext uri="{FF2B5EF4-FFF2-40B4-BE49-F238E27FC236}">
                <a16:creationId xmlns:a16="http://schemas.microsoft.com/office/drawing/2014/main" id="{A9D8FF0C-D8BF-C3DD-A6C5-9053FC6F15B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DACA6A4-0C83-C111-6215-9FB85542EEB3}"/>
              </a:ext>
            </a:extLst>
          </p:cNvPr>
          <p:cNvSpPr>
            <a:spLocks noGrp="1"/>
          </p:cNvSpPr>
          <p:nvPr>
            <p:ph type="sldNum" sz="quarter" idx="12"/>
          </p:nvPr>
        </p:nvSpPr>
        <p:spPr/>
        <p:txBody>
          <a:body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361418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5B0AF1-61AB-A4B5-E066-E8D9193BD6D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3948BFB-DFE7-CAA9-B15E-2B31BD2374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3F177163-4B6F-E305-FC0E-D3CB81BFAE3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E7AD946-D71D-0A75-88F1-5DCF9A356D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8783CD1-1116-2454-F091-B03B93D423F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BE335A8-581E-132A-330C-8E8E032783D6}"/>
              </a:ext>
            </a:extLst>
          </p:cNvPr>
          <p:cNvSpPr>
            <a:spLocks noGrp="1"/>
          </p:cNvSpPr>
          <p:nvPr>
            <p:ph type="dt" sz="half" idx="10"/>
          </p:nvPr>
        </p:nvSpPr>
        <p:spPr/>
        <p:txBody>
          <a:bodyPr/>
          <a:lstStyle/>
          <a:p>
            <a:fld id="{C9E01E6D-14CB-4146-8285-9D247E99A844}" type="datetime1">
              <a:rPr lang="zh-TW" altLang="en-US" smtClean="0"/>
              <a:t>2023/7/4</a:t>
            </a:fld>
            <a:endParaRPr lang="zh-TW" altLang="en-US"/>
          </a:p>
        </p:txBody>
      </p:sp>
      <p:sp>
        <p:nvSpPr>
          <p:cNvPr id="8" name="頁尾版面配置區 7">
            <a:extLst>
              <a:ext uri="{FF2B5EF4-FFF2-40B4-BE49-F238E27FC236}">
                <a16:creationId xmlns:a16="http://schemas.microsoft.com/office/drawing/2014/main" id="{1B8BCE40-92DC-D747-B1A4-A7655BB7E68E}"/>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F5F49FE-CB3D-87CF-950B-E9EB70020B79}"/>
              </a:ext>
            </a:extLst>
          </p:cNvPr>
          <p:cNvSpPr>
            <a:spLocks noGrp="1"/>
          </p:cNvSpPr>
          <p:nvPr>
            <p:ph type="sldNum" sz="quarter" idx="12"/>
          </p:nvPr>
        </p:nvSpPr>
        <p:spPr/>
        <p:txBody>
          <a:body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284464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D2DA1A-5EC1-5D3B-2E1A-DE83BE12FD0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41C6B1C4-C490-E287-C1B6-719F50FC1C5B}"/>
              </a:ext>
            </a:extLst>
          </p:cNvPr>
          <p:cNvSpPr>
            <a:spLocks noGrp="1"/>
          </p:cNvSpPr>
          <p:nvPr>
            <p:ph type="dt" sz="half" idx="10"/>
          </p:nvPr>
        </p:nvSpPr>
        <p:spPr/>
        <p:txBody>
          <a:bodyPr/>
          <a:lstStyle/>
          <a:p>
            <a:fld id="{90417A63-FC10-4D42-B859-17482A3BD43D}" type="datetime1">
              <a:rPr lang="zh-TW" altLang="en-US" smtClean="0"/>
              <a:t>2023/7/4</a:t>
            </a:fld>
            <a:endParaRPr lang="zh-TW" altLang="en-US"/>
          </a:p>
        </p:txBody>
      </p:sp>
      <p:sp>
        <p:nvSpPr>
          <p:cNvPr id="4" name="頁尾版面配置區 3">
            <a:extLst>
              <a:ext uri="{FF2B5EF4-FFF2-40B4-BE49-F238E27FC236}">
                <a16:creationId xmlns:a16="http://schemas.microsoft.com/office/drawing/2014/main" id="{8EEE9538-0CD6-E75F-EEDB-06E91CB3431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DC295FB-4696-A3BF-D8B6-2294A1D05BD6}"/>
              </a:ext>
            </a:extLst>
          </p:cNvPr>
          <p:cNvSpPr>
            <a:spLocks noGrp="1"/>
          </p:cNvSpPr>
          <p:nvPr>
            <p:ph type="sldNum" sz="quarter" idx="12"/>
          </p:nvPr>
        </p:nvSpPr>
        <p:spPr/>
        <p:txBody>
          <a:body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797959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2C0D60A-4B60-CA0D-6844-6EE8DE02E094}"/>
              </a:ext>
            </a:extLst>
          </p:cNvPr>
          <p:cNvSpPr>
            <a:spLocks noGrp="1"/>
          </p:cNvSpPr>
          <p:nvPr>
            <p:ph type="dt" sz="half" idx="10"/>
          </p:nvPr>
        </p:nvSpPr>
        <p:spPr/>
        <p:txBody>
          <a:bodyPr/>
          <a:lstStyle/>
          <a:p>
            <a:fld id="{ED7C0DC3-637E-4091-83B5-71C680BA5257}" type="datetime1">
              <a:rPr lang="zh-TW" altLang="en-US" smtClean="0"/>
              <a:t>2023/7/4</a:t>
            </a:fld>
            <a:endParaRPr lang="zh-TW" altLang="en-US"/>
          </a:p>
        </p:txBody>
      </p:sp>
      <p:sp>
        <p:nvSpPr>
          <p:cNvPr id="3" name="頁尾版面配置區 2">
            <a:extLst>
              <a:ext uri="{FF2B5EF4-FFF2-40B4-BE49-F238E27FC236}">
                <a16:creationId xmlns:a16="http://schemas.microsoft.com/office/drawing/2014/main" id="{8A0235D4-22A3-2FAE-F003-F195C9460F2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5355CBA-FABE-27AE-F0B9-39D486CC590E}"/>
              </a:ext>
            </a:extLst>
          </p:cNvPr>
          <p:cNvSpPr>
            <a:spLocks noGrp="1"/>
          </p:cNvSpPr>
          <p:nvPr>
            <p:ph type="sldNum" sz="quarter" idx="12"/>
          </p:nvPr>
        </p:nvSpPr>
        <p:spPr/>
        <p:txBody>
          <a:body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370249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444B2F-3C9B-F5A1-A4D4-8348E66AFA5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35A2100-C160-1579-D876-EEBB17A364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9B9C009-7B11-C9D1-5C86-6052BE552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374B142-52DA-C938-498B-16A07CE157C4}"/>
              </a:ext>
            </a:extLst>
          </p:cNvPr>
          <p:cNvSpPr>
            <a:spLocks noGrp="1"/>
          </p:cNvSpPr>
          <p:nvPr>
            <p:ph type="dt" sz="half" idx="10"/>
          </p:nvPr>
        </p:nvSpPr>
        <p:spPr/>
        <p:txBody>
          <a:bodyPr/>
          <a:lstStyle/>
          <a:p>
            <a:fld id="{6AC21C8F-AE42-462B-B856-A4F75490B537}" type="datetime1">
              <a:rPr lang="zh-TW" altLang="en-US" smtClean="0"/>
              <a:t>2023/7/4</a:t>
            </a:fld>
            <a:endParaRPr lang="zh-TW" altLang="en-US"/>
          </a:p>
        </p:txBody>
      </p:sp>
      <p:sp>
        <p:nvSpPr>
          <p:cNvPr id="6" name="頁尾版面配置區 5">
            <a:extLst>
              <a:ext uri="{FF2B5EF4-FFF2-40B4-BE49-F238E27FC236}">
                <a16:creationId xmlns:a16="http://schemas.microsoft.com/office/drawing/2014/main" id="{FF458369-5E71-3445-4052-4D3ABB72D59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DAB1FB1-AFF7-2280-D03E-94DD09267FB5}"/>
              </a:ext>
            </a:extLst>
          </p:cNvPr>
          <p:cNvSpPr>
            <a:spLocks noGrp="1"/>
          </p:cNvSpPr>
          <p:nvPr>
            <p:ph type="sldNum" sz="quarter" idx="12"/>
          </p:nvPr>
        </p:nvSpPr>
        <p:spPr/>
        <p:txBody>
          <a:body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225149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CCB508-E216-E6B2-1421-1F4E2B91E03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9EB0DCD-99A7-60EF-B3F5-956CFE9FF5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4D78C52-F358-72DB-77AD-227DDC1F24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EEE3858-51A2-ED14-AB4A-64E0D0BFC175}"/>
              </a:ext>
            </a:extLst>
          </p:cNvPr>
          <p:cNvSpPr>
            <a:spLocks noGrp="1"/>
          </p:cNvSpPr>
          <p:nvPr>
            <p:ph type="dt" sz="half" idx="10"/>
          </p:nvPr>
        </p:nvSpPr>
        <p:spPr/>
        <p:txBody>
          <a:bodyPr/>
          <a:lstStyle/>
          <a:p>
            <a:fld id="{5996B0CE-06A9-493E-898E-0F654B92FF2B}" type="datetime1">
              <a:rPr lang="zh-TW" altLang="en-US" smtClean="0"/>
              <a:t>2023/7/4</a:t>
            </a:fld>
            <a:endParaRPr lang="zh-TW" altLang="en-US"/>
          </a:p>
        </p:txBody>
      </p:sp>
      <p:sp>
        <p:nvSpPr>
          <p:cNvPr id="6" name="頁尾版面配置區 5">
            <a:extLst>
              <a:ext uri="{FF2B5EF4-FFF2-40B4-BE49-F238E27FC236}">
                <a16:creationId xmlns:a16="http://schemas.microsoft.com/office/drawing/2014/main" id="{4EEF0C76-82A9-6034-B128-52BC39EF3A1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6A5ABD2-D793-94A3-275D-AE5DDD39CD9C}"/>
              </a:ext>
            </a:extLst>
          </p:cNvPr>
          <p:cNvSpPr>
            <a:spLocks noGrp="1"/>
          </p:cNvSpPr>
          <p:nvPr>
            <p:ph type="sldNum" sz="quarter" idx="12"/>
          </p:nvPr>
        </p:nvSpPr>
        <p:spPr/>
        <p:txBody>
          <a:body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287044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7229829-1912-48E8-A2DA-2FE48B039C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C97022E-FEBA-9857-EBFB-538001D1C1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D8E02F5-5E9B-DC87-8911-07918DE507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BDEBE-7B72-4D8B-B415-5962BC670202}" type="datetime1">
              <a:rPr lang="zh-TW" altLang="en-US" smtClean="0"/>
              <a:t>2023/7/4</a:t>
            </a:fld>
            <a:endParaRPr lang="zh-TW" altLang="en-US"/>
          </a:p>
        </p:txBody>
      </p:sp>
      <p:sp>
        <p:nvSpPr>
          <p:cNvPr id="5" name="頁尾版面配置區 4">
            <a:extLst>
              <a:ext uri="{FF2B5EF4-FFF2-40B4-BE49-F238E27FC236}">
                <a16:creationId xmlns:a16="http://schemas.microsoft.com/office/drawing/2014/main" id="{EC2F91E5-281C-D6AD-406C-A2C073BE8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9469FD0-BBF4-2CDE-027A-CB75E4E8EE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01254A-4A9B-4941-A9AE-4B2D2D81EB30}" type="slidenum">
              <a:rPr lang="zh-TW" altLang="en-US" smtClean="0"/>
              <a:t>‹#›</a:t>
            </a:fld>
            <a:endParaRPr lang="zh-TW" altLang="en-US"/>
          </a:p>
        </p:txBody>
      </p:sp>
    </p:spTree>
    <p:extLst>
      <p:ext uri="{BB962C8B-B14F-4D97-AF65-F5344CB8AC3E}">
        <p14:creationId xmlns:p14="http://schemas.microsoft.com/office/powerpoint/2010/main" val="812176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b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B964D6-4F6B-C318-1BD4-67C0A8337AB3}"/>
              </a:ext>
            </a:extLst>
          </p:cNvPr>
          <p:cNvSpPr>
            <a:spLocks noGrp="1"/>
          </p:cNvSpPr>
          <p:nvPr>
            <p:ph type="ctrTitle"/>
          </p:nvPr>
        </p:nvSpPr>
        <p:spPr>
          <a:xfrm>
            <a:off x="1524000" y="1122362"/>
            <a:ext cx="9144000" cy="3458874"/>
          </a:xfrm>
        </p:spPr>
        <p:txBody>
          <a:bodyPr>
            <a:normAutofit/>
          </a:bodyPr>
          <a:lstStyle/>
          <a:p>
            <a:pPr>
              <a:lnSpc>
                <a:spcPct val="100000"/>
              </a:lnSpc>
            </a:pPr>
            <a:r>
              <a:rPr lang="zh-TW" altLang="en-US" sz="3600" dirty="0">
                <a:effectLst/>
                <a:latin typeface="Times New Roman" panose="02020603050405020304" pitchFamily="18" charset="0"/>
                <a:ea typeface="標楷體" panose="03000509000000000000" pitchFamily="65" charset="-120"/>
              </a:rPr>
              <a:t>書法風格的手寫字轉換：一種基於生成對抗</a:t>
            </a:r>
            <a:br>
              <a:rPr lang="zh-TW" altLang="en-US" sz="3600" dirty="0">
                <a:effectLst/>
                <a:latin typeface="Times New Roman" panose="02020603050405020304" pitchFamily="18" charset="0"/>
                <a:ea typeface="標楷體" panose="03000509000000000000" pitchFamily="65" charset="-120"/>
              </a:rPr>
            </a:br>
            <a:r>
              <a:rPr lang="zh-TW" altLang="en-US" sz="3600" dirty="0">
                <a:effectLst/>
                <a:latin typeface="Times New Roman" panose="02020603050405020304" pitchFamily="18" charset="0"/>
                <a:ea typeface="標楷體" panose="03000509000000000000" pitchFamily="65" charset="-120"/>
              </a:rPr>
              <a:t>網路的方法</a:t>
            </a:r>
            <a:br>
              <a:rPr lang="zh-TW" altLang="zh-TW" sz="3600" dirty="0">
                <a:effectLst/>
                <a:latin typeface="Times New Roman" panose="02020603050405020304" pitchFamily="18" charset="0"/>
                <a:ea typeface="細明體" panose="02020509000000000000" pitchFamily="49" charset="-120"/>
              </a:rPr>
            </a:br>
            <a:r>
              <a:rPr lang="en-US" altLang="zh-TW" sz="3600" b="1" dirty="0">
                <a:effectLst/>
                <a:latin typeface="Times New Roman" panose="02020603050405020304" pitchFamily="18" charset="0"/>
                <a:ea typeface="標楷體" panose="03000509000000000000" pitchFamily="65" charset="-120"/>
              </a:rPr>
              <a:t>Handwriting to Calligraphy Style Transformation: A Generative Adversarial Network Approach</a:t>
            </a:r>
            <a:endParaRPr lang="zh-TW" altLang="en-US" sz="5400" dirty="0"/>
          </a:p>
        </p:txBody>
      </p:sp>
      <p:sp>
        <p:nvSpPr>
          <p:cNvPr id="3" name="副標題 2">
            <a:extLst>
              <a:ext uri="{FF2B5EF4-FFF2-40B4-BE49-F238E27FC236}">
                <a16:creationId xmlns:a16="http://schemas.microsoft.com/office/drawing/2014/main" id="{0966E1B6-E6CA-F396-A631-61ABD65E1913}"/>
              </a:ext>
            </a:extLst>
          </p:cNvPr>
          <p:cNvSpPr>
            <a:spLocks noGrp="1"/>
          </p:cNvSpPr>
          <p:nvPr>
            <p:ph type="subTitle" idx="1"/>
          </p:nvPr>
        </p:nvSpPr>
        <p:spPr>
          <a:xfrm>
            <a:off x="1524000" y="4802908"/>
            <a:ext cx="9144000" cy="1791856"/>
          </a:xfrm>
        </p:spPr>
        <p:txBody>
          <a:bodyPr>
            <a:normAutofit fontScale="92500"/>
          </a:bodyPr>
          <a:lstStyle/>
          <a:p>
            <a:pPr algn="l"/>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Department of Computer Science and Information Engineering, </a:t>
            </a:r>
            <a:r>
              <a:rPr lang="en-US" altLang="zh-TW" sz="2200" dirty="0" err="1">
                <a:latin typeface="Times New Roman" panose="02020603050405020304" pitchFamily="18" charset="0"/>
                <a:ea typeface="標楷體" panose="03000509000000000000" pitchFamily="65" charset="-120"/>
                <a:cs typeface="Times New Roman" panose="02020603050405020304" pitchFamily="18" charset="0"/>
              </a:rPr>
              <a:t>Tamkang</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 University</a:t>
            </a:r>
          </a:p>
          <a:p>
            <a:pPr algn="l"/>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P</a:t>
            </a:r>
            <a:r>
              <a:rPr lang="en-US" altLang="zh-TW" sz="2200" dirty="0">
                <a:effectLst/>
                <a:latin typeface="Times New Roman" panose="02020603050405020304" pitchFamily="18" charset="0"/>
                <a:ea typeface="標楷體" panose="03000509000000000000" pitchFamily="65" charset="-120"/>
                <a:cs typeface="Times New Roman" panose="02020603050405020304" pitchFamily="18" charset="0"/>
              </a:rPr>
              <a:t>ostgraduate</a:t>
            </a:r>
            <a:r>
              <a:rPr lang="zh-TW" altLang="zh-TW" sz="22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200" dirty="0">
                <a:effectLst/>
                <a:latin typeface="Times New Roman" panose="02020603050405020304" pitchFamily="18" charset="0"/>
                <a:ea typeface="標楷體" panose="03000509000000000000" pitchFamily="65" charset="-120"/>
                <a:cs typeface="Times New Roman" panose="02020603050405020304" pitchFamily="18" charset="0"/>
              </a:rPr>
              <a:t> DAI-HUA, JIANG </a:t>
            </a:r>
          </a:p>
          <a:p>
            <a:pPr algn="l"/>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Advisor :</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Dr. MENG-LUEN, WU </a:t>
            </a:r>
          </a:p>
          <a:p>
            <a:pPr algn="l"/>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Date:</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2023/07/06</a:t>
            </a: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2800" dirty="0"/>
          </a:p>
        </p:txBody>
      </p:sp>
    </p:spTree>
    <p:extLst>
      <p:ext uri="{BB962C8B-B14F-4D97-AF65-F5344CB8AC3E}">
        <p14:creationId xmlns:p14="http://schemas.microsoft.com/office/powerpoint/2010/main" val="226968696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RELATED</a:t>
            </a:r>
            <a:r>
              <a:rPr lang="en-US" altLang="zh-TW" sz="2000" dirty="0">
                <a:latin typeface="Times New Roman" panose="02020603050405020304" pitchFamily="18" charset="0"/>
                <a:cs typeface="Times New Roman" panose="02020603050405020304" pitchFamily="18" charset="0"/>
              </a:rPr>
              <a:t> </a:t>
            </a:r>
            <a:r>
              <a:rPr lang="en-US" altLang="zh-TW" sz="3600" dirty="0">
                <a:latin typeface="Times New Roman" panose="02020603050405020304" pitchFamily="18" charset="0"/>
                <a:cs typeface="Times New Roman" panose="02020603050405020304" pitchFamily="18" charset="0"/>
              </a:rPr>
              <a:t>WORKS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In recent years, GAN-based methods such as zi2zi have been trained in an end-to-end manner to convert input fonts into target font styles and can train multiple styles at once. </a:t>
            </a:r>
          </a:p>
          <a:p>
            <a:pPr algn="just"/>
            <a:r>
              <a:rPr lang="en-US" altLang="zh-TW" dirty="0">
                <a:effectLst/>
                <a:latin typeface="Times New Roman" panose="02020603050405020304" pitchFamily="18" charset="0"/>
                <a:ea typeface="標楷體" panose="03000509000000000000" pitchFamily="65" charset="-120"/>
              </a:rPr>
              <a:t>However, for characters with more strokes, the generated characters may have missing strokes or blurry regions.</a:t>
            </a:r>
          </a:p>
          <a:p>
            <a:pPr algn="just"/>
            <a:r>
              <a:rPr lang="en-US" altLang="zh-TW" dirty="0">
                <a:effectLst/>
                <a:latin typeface="Times New Roman" panose="02020603050405020304" pitchFamily="18" charset="0"/>
                <a:ea typeface="標楷體" panose="03000509000000000000" pitchFamily="65" charset="-120"/>
              </a:rPr>
              <a:t>Later, subsequent studies have been conducted to enhance the model’s learning ability.</a:t>
            </a:r>
          </a:p>
          <a:p>
            <a:pPr algn="just"/>
            <a:r>
              <a:rPr lang="en-US" altLang="zh-TW" dirty="0">
                <a:latin typeface="Times New Roman" panose="02020603050405020304" pitchFamily="18" charset="0"/>
                <a:ea typeface="標楷體" panose="03000509000000000000" pitchFamily="65" charset="-120"/>
              </a:rPr>
              <a:t>zi2zi architecture:</a:t>
            </a:r>
            <a:endParaRPr lang="en-US" altLang="zh-TW" dirty="0">
              <a:effectLst/>
              <a:latin typeface="Times New Roman" panose="02020603050405020304" pitchFamily="18" charset="0"/>
              <a:ea typeface="標楷體" panose="03000509000000000000" pitchFamily="65" charset="-120"/>
            </a:endParaRPr>
          </a:p>
          <a:p>
            <a:pPr algn="just"/>
            <a:endParaRPr lang="en-US" altLang="zh-TW" dirty="0">
              <a:effectLst/>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7B93604B-469B-5DFE-DEEA-7AA5FCE5CC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109" y="4232628"/>
            <a:ext cx="4673386" cy="2625372"/>
          </a:xfrm>
          <a:prstGeom prst="rect">
            <a:avLst/>
          </a:prstGeom>
        </p:spPr>
      </p:pic>
      <p:sp>
        <p:nvSpPr>
          <p:cNvPr id="7" name="投影片編號版面配置區 6">
            <a:extLst>
              <a:ext uri="{FF2B5EF4-FFF2-40B4-BE49-F238E27FC236}">
                <a16:creationId xmlns:a16="http://schemas.microsoft.com/office/drawing/2014/main" id="{D22F9A0E-4B1A-117B-2C98-C5A1C91DE0E2}"/>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10</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6862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RELATED</a:t>
            </a:r>
            <a:r>
              <a:rPr lang="en-US" altLang="zh-TW" sz="2000" dirty="0">
                <a:latin typeface="Times New Roman" panose="02020603050405020304" pitchFamily="18" charset="0"/>
                <a:cs typeface="Times New Roman" panose="02020603050405020304" pitchFamily="18" charset="0"/>
              </a:rPr>
              <a:t> </a:t>
            </a:r>
            <a:r>
              <a:rPr lang="en-US" altLang="zh-TW" sz="3600" dirty="0">
                <a:latin typeface="Times New Roman" panose="02020603050405020304" pitchFamily="18" charset="0"/>
                <a:cs typeface="Times New Roman" panose="02020603050405020304" pitchFamily="18" charset="0"/>
              </a:rPr>
              <a:t>WORKS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For example, </a:t>
            </a:r>
            <a:r>
              <a:rPr lang="en-US" altLang="zh-TW" dirty="0" err="1">
                <a:effectLst/>
                <a:latin typeface="Times New Roman" panose="02020603050405020304" pitchFamily="18" charset="0"/>
                <a:ea typeface="標楷體" panose="03000509000000000000" pitchFamily="65" charset="-120"/>
              </a:rPr>
              <a:t>CalliGAN</a:t>
            </a:r>
            <a:r>
              <a:rPr lang="en-US" altLang="zh-TW" dirty="0">
                <a:effectLst/>
                <a:latin typeface="Times New Roman" panose="02020603050405020304" pitchFamily="18" charset="0"/>
                <a:ea typeface="標楷體" panose="03000509000000000000" pitchFamily="65" charset="-120"/>
              </a:rPr>
              <a:t> modified based on the zi2zi architecture.</a:t>
            </a:r>
          </a:p>
          <a:p>
            <a:pPr algn="just"/>
            <a:r>
              <a:rPr lang="en-US" altLang="zh-TW" dirty="0" err="1">
                <a:effectLst/>
                <a:latin typeface="Times New Roman" panose="02020603050405020304" pitchFamily="18" charset="0"/>
                <a:ea typeface="標楷體" panose="03000509000000000000" pitchFamily="65" charset="-120"/>
              </a:rPr>
              <a:t>CalliGAN</a:t>
            </a:r>
            <a:r>
              <a:rPr lang="en-US" altLang="zh-TW" dirty="0">
                <a:effectLst/>
                <a:latin typeface="Times New Roman" panose="02020603050405020304" pitchFamily="18" charset="0"/>
                <a:ea typeface="標楷體" panose="03000509000000000000" pitchFamily="65" charset="-120"/>
              </a:rPr>
              <a:t> investigated the components that make up each character and encoded them, and then inputted this information into the model, so that the details of the characters generated by the model can perform better.</a:t>
            </a:r>
          </a:p>
          <a:p>
            <a:pPr algn="just"/>
            <a:r>
              <a:rPr lang="en-US" altLang="zh-TW" dirty="0" err="1">
                <a:effectLst/>
                <a:latin typeface="Times New Roman" panose="02020603050405020304" pitchFamily="18" charset="0"/>
                <a:ea typeface="標楷體" panose="03000509000000000000" pitchFamily="65" charset="-120"/>
              </a:rPr>
              <a:t>CalliGAN</a:t>
            </a:r>
            <a:r>
              <a:rPr lang="en-US" altLang="zh-TW" dirty="0">
                <a:effectLst/>
                <a:latin typeface="Times New Roman" panose="02020603050405020304" pitchFamily="18" charset="0"/>
                <a:ea typeface="標楷體" panose="03000509000000000000" pitchFamily="65" charset="-120"/>
              </a:rPr>
              <a:t>:</a:t>
            </a:r>
          </a:p>
          <a:p>
            <a:pPr algn="just"/>
            <a:endParaRPr lang="en-US" altLang="zh-TW" dirty="0">
              <a:effectLst/>
              <a:latin typeface="Times New Roman" panose="02020603050405020304" pitchFamily="18" charset="0"/>
              <a:ea typeface="標楷體" panose="03000509000000000000" pitchFamily="65" charset="-120"/>
            </a:endParaRPr>
          </a:p>
        </p:txBody>
      </p:sp>
      <p:pic>
        <p:nvPicPr>
          <p:cNvPr id="6" name="圖片 5">
            <a:extLst>
              <a:ext uri="{FF2B5EF4-FFF2-40B4-BE49-F238E27FC236}">
                <a16:creationId xmlns:a16="http://schemas.microsoft.com/office/drawing/2014/main" id="{458CA48D-25FB-25C5-B3EB-6F4D569B9730}"/>
              </a:ext>
            </a:extLst>
          </p:cNvPr>
          <p:cNvPicPr>
            <a:picLocks noChangeAspect="1"/>
          </p:cNvPicPr>
          <p:nvPr/>
        </p:nvPicPr>
        <p:blipFill>
          <a:blip r:embed="rId2"/>
          <a:stretch>
            <a:fillRect/>
          </a:stretch>
        </p:blipFill>
        <p:spPr>
          <a:xfrm>
            <a:off x="2703353" y="3897745"/>
            <a:ext cx="8650447" cy="2960255"/>
          </a:xfrm>
          <a:prstGeom prst="rect">
            <a:avLst/>
          </a:prstGeom>
        </p:spPr>
      </p:pic>
      <p:sp>
        <p:nvSpPr>
          <p:cNvPr id="7" name="投影片編號版面配置區 6">
            <a:extLst>
              <a:ext uri="{FF2B5EF4-FFF2-40B4-BE49-F238E27FC236}">
                <a16:creationId xmlns:a16="http://schemas.microsoft.com/office/drawing/2014/main" id="{9F44CED3-10DB-7F3B-999F-6D7B87FC11AB}"/>
              </a:ext>
            </a:extLst>
          </p:cNvPr>
          <p:cNvSpPr>
            <a:spLocks noGrp="1"/>
          </p:cNvSpPr>
          <p:nvPr>
            <p:ph type="sldNum" sz="quarter" idx="12"/>
          </p:nvPr>
        </p:nvSpPr>
        <p:spPr/>
        <p:txBody>
          <a:bodyPr/>
          <a:lstStyle/>
          <a:p>
            <a:fld id="{1201254A-4A9B-4941-A9AE-4B2D2D81EB30}" type="slidenum">
              <a:rPr lang="zh-TW" altLang="en-US" sz="1600" smtClean="0">
                <a:solidFill>
                  <a:schemeClr val="tx1"/>
                </a:solidFill>
                <a:latin typeface="Times New Roman" panose="02020603050405020304" pitchFamily="18" charset="0"/>
                <a:cs typeface="Times New Roman" panose="02020603050405020304" pitchFamily="18" charset="0"/>
              </a:rPr>
              <a:t>11</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51909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RELATED</a:t>
            </a:r>
            <a:r>
              <a:rPr lang="en-US" altLang="zh-TW" sz="2000" dirty="0">
                <a:latin typeface="Times New Roman" panose="02020603050405020304" pitchFamily="18" charset="0"/>
                <a:cs typeface="Times New Roman" panose="02020603050405020304" pitchFamily="18" charset="0"/>
              </a:rPr>
              <a:t> </a:t>
            </a:r>
            <a:r>
              <a:rPr lang="en-US" altLang="zh-TW" sz="3600" dirty="0">
                <a:latin typeface="Times New Roman" panose="02020603050405020304" pitchFamily="18" charset="0"/>
                <a:cs typeface="Times New Roman" panose="02020603050405020304" pitchFamily="18" charset="0"/>
              </a:rPr>
              <a:t>WORKS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Difference with </a:t>
            </a:r>
            <a:r>
              <a:rPr lang="en-US" altLang="zh-TW" dirty="0">
                <a:latin typeface="Times New Roman" panose="02020603050405020304" pitchFamily="18" charset="0"/>
                <a:ea typeface="標楷體" panose="03000509000000000000" pitchFamily="65" charset="-120"/>
              </a:rPr>
              <a:t>supervise method. In unsupervised method, </a:t>
            </a:r>
            <a:r>
              <a:rPr lang="en-US" altLang="zh-TW" dirty="0">
                <a:effectLst/>
                <a:latin typeface="Times New Roman" panose="02020603050405020304" pitchFamily="18" charset="0"/>
                <a:ea typeface="標楷體" panose="03000509000000000000" pitchFamily="65" charset="-120"/>
              </a:rPr>
              <a:t>the character content and style are regarded as different features and encoded separately.</a:t>
            </a:r>
          </a:p>
          <a:p>
            <a:pPr algn="just"/>
            <a:r>
              <a:rPr lang="en-US" altLang="zh-TW" dirty="0">
                <a:effectLst/>
                <a:latin typeface="Times New Roman" panose="02020603050405020304" pitchFamily="18" charset="0"/>
                <a:ea typeface="標楷體" panose="03000509000000000000" pitchFamily="65" charset="-120"/>
              </a:rPr>
              <a:t>Taking SA-VAE for example, the content and style features are processed separately in first network, then these two feature are mixed in generation network.</a:t>
            </a:r>
          </a:p>
          <a:p>
            <a:pPr algn="just"/>
            <a:r>
              <a:rPr lang="en-US" altLang="zh-TW" dirty="0">
                <a:effectLst/>
                <a:latin typeface="Times New Roman" panose="02020603050405020304" pitchFamily="18" charset="0"/>
                <a:ea typeface="標楷體" panose="03000509000000000000" pitchFamily="65" charset="-120"/>
              </a:rPr>
              <a:t>SA-VAE</a:t>
            </a:r>
            <a:r>
              <a:rPr lang="en-US" altLang="zh-TW" dirty="0">
                <a:latin typeface="Times New Roman" panose="02020603050405020304" pitchFamily="18" charset="0"/>
                <a:ea typeface="標楷體" panose="03000509000000000000" pitchFamily="65" charset="-120"/>
              </a:rPr>
              <a:t>:</a:t>
            </a:r>
            <a:endParaRPr lang="en-US" altLang="zh-TW" dirty="0">
              <a:effectLst/>
              <a:latin typeface="Times New Roman" panose="02020603050405020304" pitchFamily="18" charset="0"/>
              <a:ea typeface="標楷體" panose="03000509000000000000" pitchFamily="65" charset="-120"/>
            </a:endParaRPr>
          </a:p>
          <a:p>
            <a:pPr algn="just"/>
            <a:endParaRPr lang="en-US" altLang="zh-TW" dirty="0">
              <a:effectLst/>
              <a:latin typeface="Times New Roman" panose="02020603050405020304" pitchFamily="18" charset="0"/>
              <a:ea typeface="標楷體" panose="03000509000000000000" pitchFamily="65" charset="-120"/>
            </a:endParaRPr>
          </a:p>
          <a:p>
            <a:pPr algn="just"/>
            <a:endParaRPr lang="en-US" altLang="zh-TW" dirty="0">
              <a:effectLst/>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CACB7A7D-418C-6094-BF10-4F50A3D24778}"/>
              </a:ext>
            </a:extLst>
          </p:cNvPr>
          <p:cNvPicPr>
            <a:picLocks noChangeAspect="1"/>
          </p:cNvPicPr>
          <p:nvPr/>
        </p:nvPicPr>
        <p:blipFill>
          <a:blip r:embed="rId2"/>
          <a:stretch>
            <a:fillRect/>
          </a:stretch>
        </p:blipFill>
        <p:spPr>
          <a:xfrm>
            <a:off x="2711421" y="4107052"/>
            <a:ext cx="7781088" cy="2750947"/>
          </a:xfrm>
          <a:prstGeom prst="rect">
            <a:avLst/>
          </a:prstGeom>
        </p:spPr>
      </p:pic>
      <p:sp>
        <p:nvSpPr>
          <p:cNvPr id="5" name="投影片編號版面配置區 4">
            <a:extLst>
              <a:ext uri="{FF2B5EF4-FFF2-40B4-BE49-F238E27FC236}">
                <a16:creationId xmlns:a16="http://schemas.microsoft.com/office/drawing/2014/main" id="{3F930A4E-19D3-65BD-1D5D-57E57C8655B6}"/>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pPr/>
              <a:t>12</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73379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RELATED</a:t>
            </a:r>
            <a:r>
              <a:rPr lang="en-US" altLang="zh-TW" sz="2000" dirty="0">
                <a:latin typeface="Times New Roman" panose="02020603050405020304" pitchFamily="18" charset="0"/>
                <a:cs typeface="Times New Roman" panose="02020603050405020304" pitchFamily="18" charset="0"/>
              </a:rPr>
              <a:t> </a:t>
            </a:r>
            <a:r>
              <a:rPr lang="en-US" altLang="zh-TW" sz="3600" dirty="0">
                <a:latin typeface="Times New Roman" panose="02020603050405020304" pitchFamily="18" charset="0"/>
                <a:cs typeface="Times New Roman" panose="02020603050405020304" pitchFamily="18" charset="0"/>
              </a:rPr>
              <a:t>WORKS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Some studies using algorithms to extract skeleton, components, strokes in images. These features are then used to guide the model to generate fonts.</a:t>
            </a:r>
          </a:p>
          <a:p>
            <a:pPr algn="just"/>
            <a:r>
              <a:rPr lang="en-US" altLang="zh-TW" dirty="0">
                <a:effectLst/>
                <a:latin typeface="Times New Roman" panose="02020603050405020304" pitchFamily="18" charset="0"/>
                <a:ea typeface="標楷體" panose="03000509000000000000" pitchFamily="65" charset="-120"/>
              </a:rPr>
              <a:t>In </a:t>
            </a:r>
            <a:r>
              <a:rPr lang="en-US" altLang="zh-TW" dirty="0" err="1">
                <a:effectLst/>
                <a:latin typeface="Times New Roman" panose="02020603050405020304" pitchFamily="18" charset="0"/>
                <a:ea typeface="標楷體" panose="03000509000000000000" pitchFamily="65" charset="-120"/>
              </a:rPr>
              <a:t>SCFont</a:t>
            </a:r>
            <a:r>
              <a:rPr lang="en-US" altLang="zh-TW" dirty="0">
                <a:effectLst/>
                <a:latin typeface="Times New Roman" panose="02020603050405020304" pitchFamily="18" charset="0"/>
                <a:ea typeface="標楷體" panose="03000509000000000000" pitchFamily="65" charset="-120"/>
              </a:rPr>
              <a:t>, the architecture is divided into three stages.</a:t>
            </a:r>
          </a:p>
          <a:p>
            <a:pPr algn="just"/>
            <a:r>
              <a:rPr lang="en-US" altLang="zh-TW" dirty="0" err="1">
                <a:latin typeface="Times New Roman" panose="02020603050405020304" pitchFamily="18" charset="0"/>
                <a:ea typeface="標楷體" panose="03000509000000000000" pitchFamily="65" charset="-120"/>
              </a:rPr>
              <a:t>SCFont</a:t>
            </a:r>
            <a:r>
              <a:rPr lang="en-US" altLang="zh-TW" dirty="0">
                <a:latin typeface="Times New Roman" panose="02020603050405020304" pitchFamily="18" charset="0"/>
                <a:ea typeface="標楷體" panose="03000509000000000000" pitchFamily="65" charset="-120"/>
              </a:rPr>
              <a:t>:</a:t>
            </a:r>
            <a:endParaRPr lang="en-US" altLang="zh-TW" dirty="0">
              <a:effectLst/>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1451BDDB-42C9-6539-9EE1-514891253780}"/>
              </a:ext>
            </a:extLst>
          </p:cNvPr>
          <p:cNvPicPr>
            <a:picLocks noChangeAspect="1"/>
          </p:cNvPicPr>
          <p:nvPr/>
        </p:nvPicPr>
        <p:blipFill>
          <a:blip r:embed="rId2"/>
          <a:stretch>
            <a:fillRect/>
          </a:stretch>
        </p:blipFill>
        <p:spPr>
          <a:xfrm>
            <a:off x="1424208" y="4075545"/>
            <a:ext cx="9343584" cy="2334491"/>
          </a:xfrm>
          <a:prstGeom prst="rect">
            <a:avLst/>
          </a:prstGeom>
        </p:spPr>
      </p:pic>
      <p:sp>
        <p:nvSpPr>
          <p:cNvPr id="5" name="投影片編號版面配置區 4">
            <a:extLst>
              <a:ext uri="{FF2B5EF4-FFF2-40B4-BE49-F238E27FC236}">
                <a16:creationId xmlns:a16="http://schemas.microsoft.com/office/drawing/2014/main" id="{9941AD34-70E1-617F-9867-2A1976717E2E}"/>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pPr/>
              <a:t>13</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915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RELATED</a:t>
            </a:r>
            <a:r>
              <a:rPr lang="en-US" altLang="zh-TW" sz="2000" dirty="0">
                <a:latin typeface="Times New Roman" panose="02020603050405020304" pitchFamily="18" charset="0"/>
                <a:cs typeface="Times New Roman" panose="02020603050405020304" pitchFamily="18" charset="0"/>
              </a:rPr>
              <a:t> </a:t>
            </a:r>
            <a:r>
              <a:rPr lang="en-US" altLang="zh-TW" sz="3600" dirty="0">
                <a:latin typeface="Times New Roman" panose="02020603050405020304" pitchFamily="18" charset="0"/>
                <a:cs typeface="Times New Roman" panose="02020603050405020304" pitchFamily="18" charset="0"/>
              </a:rPr>
              <a:t>WORKS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In most current methods, they have not enough ability to handle characters which consist of very complex strokes or structure.</a:t>
            </a:r>
          </a:p>
          <a:p>
            <a:pPr algn="just"/>
            <a:r>
              <a:rPr lang="en-US" altLang="zh-TW" dirty="0">
                <a:effectLst/>
                <a:latin typeface="Times New Roman" panose="02020603050405020304" pitchFamily="18" charset="0"/>
                <a:ea typeface="標楷體" panose="03000509000000000000" pitchFamily="65" charset="-120"/>
              </a:rPr>
              <a:t>Most of methods are focus on Standard Print Font Generation.</a:t>
            </a:r>
          </a:p>
          <a:p>
            <a:pPr algn="just"/>
            <a:r>
              <a:rPr lang="en-US" altLang="zh-TW" dirty="0">
                <a:effectLst/>
                <a:latin typeface="Times New Roman" panose="02020603050405020304" pitchFamily="18" charset="0"/>
                <a:ea typeface="標楷體" panose="03000509000000000000" pitchFamily="65" charset="-120"/>
              </a:rPr>
              <a:t>We propose a GAN method that can transfer the input character images into target style. </a:t>
            </a:r>
          </a:p>
          <a:p>
            <a:pPr algn="just"/>
            <a:r>
              <a:rPr lang="en-US" altLang="zh-TW" dirty="0">
                <a:effectLst/>
                <a:latin typeface="Times New Roman" panose="02020603050405020304" pitchFamily="18" charset="0"/>
                <a:ea typeface="標楷體" panose="03000509000000000000" pitchFamily="65" charset="-120"/>
              </a:rPr>
              <a:t>The input font style includes some handwritten characters, and we can transfer to calligraphic styles.</a:t>
            </a:r>
          </a:p>
        </p:txBody>
      </p:sp>
      <p:sp>
        <p:nvSpPr>
          <p:cNvPr id="4" name="投影片編號版面配置區 3">
            <a:extLst>
              <a:ext uri="{FF2B5EF4-FFF2-40B4-BE49-F238E27FC236}">
                <a16:creationId xmlns:a16="http://schemas.microsoft.com/office/drawing/2014/main" id="{39D88899-B083-10B9-DE33-029870074289}"/>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14</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05986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p:sp>
        <p:nvSpPr>
          <p:cNvPr id="3" name="投影片編號版面配置區 2">
            <a:extLst>
              <a:ext uri="{FF2B5EF4-FFF2-40B4-BE49-F238E27FC236}">
                <a16:creationId xmlns:a16="http://schemas.microsoft.com/office/drawing/2014/main" id="{7DE270E6-00E1-0AA9-26FE-E0576CA66947}"/>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15</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D7BA90DE-6199-B78F-840E-F76A871F35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172156" y="1160206"/>
            <a:ext cx="9847688" cy="5697794"/>
          </a:xfrm>
          <a:prstGeom prst="rect">
            <a:avLst/>
          </a:prstGeom>
          <a:noFill/>
          <a:ln>
            <a:noFill/>
          </a:ln>
        </p:spPr>
      </p:pic>
      <p:sp>
        <p:nvSpPr>
          <p:cNvPr id="7" name="內容版面配置區 6">
            <a:extLst>
              <a:ext uri="{FF2B5EF4-FFF2-40B4-BE49-F238E27FC236}">
                <a16:creationId xmlns:a16="http://schemas.microsoft.com/office/drawing/2014/main" id="{169540FE-6560-CBFE-5496-54A465BF5CFE}"/>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31915201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After the content image input to the content encoder, the content image feature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dirty="0">
                    <a:effectLst/>
                    <a:latin typeface="Times New Roman" panose="02020603050405020304" pitchFamily="18" charset="0"/>
                    <a:ea typeface="標楷體" panose="03000509000000000000" pitchFamily="65" charset="-120"/>
                  </a:rPr>
                  <a:t> will be obtained. We can formulate as:</a:t>
                </a:r>
              </a:p>
              <a:p>
                <a:pPr marL="0" indent="0" algn="just">
                  <a:lnSpc>
                    <a:spcPct val="200000"/>
                  </a:lnSpc>
                  <a:buNone/>
                </a:pPr>
                <a14:m>
                  <m:oMathPara xmlns:m="http://schemas.openxmlformats.org/officeDocument/2006/math">
                    <m:oMathParaPr>
                      <m:jc m:val="centerGroup"/>
                    </m:oMathParaPr>
                    <m:oMath xmlns:m="http://schemas.openxmlformats.org/officeDocument/2006/math">
                      <m:sSub>
                        <m:sSubPr>
                          <m:ctrlPr>
                            <a:rPr lang="zh-TW" altLang="zh-TW" i="1" smtClean="0">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𝑍</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𝑖</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𝐸</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𝑐</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𝑐</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oMath>
                  </m:oMathPara>
                </a14:m>
                <a:endParaRPr lang="en-US" altLang="zh-TW" dirty="0">
                  <a:effectLst/>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where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𝐸</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𝑐</m:t>
                        </m:r>
                      </m:sub>
                    </m:sSub>
                  </m:oMath>
                </a14:m>
                <a:r>
                  <a:rPr lang="en-US" altLang="zh-TW" dirty="0">
                    <a:effectLst/>
                    <a:latin typeface="Times New Roman" panose="02020603050405020304" pitchFamily="18" charset="0"/>
                    <a:ea typeface="標楷體" panose="03000509000000000000" pitchFamily="65" charset="-120"/>
                  </a:rPr>
                  <a:t> is content encoder, and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𝑐</m:t>
                        </m:r>
                      </m:sub>
                    </m:sSub>
                  </m:oMath>
                </a14:m>
                <a:r>
                  <a:rPr lang="en-US" altLang="zh-TW" dirty="0">
                    <a:effectLst/>
                    <a:latin typeface="Times New Roman" panose="02020603050405020304" pitchFamily="18" charset="0"/>
                    <a:ea typeface="標楷體" panose="03000509000000000000" pitchFamily="65" charset="-120"/>
                  </a:rPr>
                  <a:t> is the content image. </a:t>
                </a:r>
              </a:p>
              <a:p>
                <a:pPr algn="just"/>
                <a:endParaRPr lang="en-US" altLang="zh-TW" dirty="0">
                  <a:effectLst/>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311" r="-1159"/>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BD8C82BA-1E19-AE8E-3BDE-7E06F6BE710A}"/>
              </a:ext>
            </a:extLst>
          </p:cNvPr>
          <p:cNvPicPr>
            <a:picLocks noChangeAspect="1"/>
          </p:cNvPicPr>
          <p:nvPr/>
        </p:nvPicPr>
        <p:blipFill>
          <a:blip r:embed="rId3"/>
          <a:stretch>
            <a:fillRect/>
          </a:stretch>
        </p:blipFill>
        <p:spPr>
          <a:xfrm>
            <a:off x="3854522" y="4187352"/>
            <a:ext cx="4482955" cy="2016204"/>
          </a:xfrm>
          <a:prstGeom prst="rect">
            <a:avLst/>
          </a:prstGeom>
        </p:spPr>
      </p:pic>
      <p:sp>
        <p:nvSpPr>
          <p:cNvPr id="4" name="投影片編號版面配置區 3">
            <a:extLst>
              <a:ext uri="{FF2B5EF4-FFF2-40B4-BE49-F238E27FC236}">
                <a16:creationId xmlns:a16="http://schemas.microsoft.com/office/drawing/2014/main" id="{E061EDF5-DB46-DEB0-7F13-3C2F2C80D9CE}"/>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16</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294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cs typeface="Times New Roman" panose="02020603050405020304" pitchFamily="18" charset="0"/>
                  </a:rPr>
                  <a:t>The skeleton image also input into skeleton encoder at the same time. The skeleton image feature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𝑘</m:t>
                        </m:r>
                      </m:sub>
                    </m:sSub>
                  </m:oMath>
                </a14:m>
                <a:r>
                  <a:rPr lang="en-US" altLang="zh-TW" dirty="0">
                    <a:effectLst/>
                    <a:latin typeface="Times New Roman" panose="02020603050405020304" pitchFamily="18" charset="0"/>
                    <a:ea typeface="標楷體" panose="03000509000000000000" pitchFamily="65" charset="-120"/>
                    <a:cs typeface="Times New Roman" panose="02020603050405020304" pitchFamily="18" charset="0"/>
                  </a:rPr>
                  <a:t> will be </a:t>
                </a:r>
                <a:r>
                  <a:rPr lang="en-US" altLang="zh-TW" dirty="0">
                    <a:latin typeface="Times New Roman" panose="02020603050405020304" pitchFamily="18" charset="0"/>
                    <a:cs typeface="Times New Roman" panose="02020603050405020304" pitchFamily="18" charset="0"/>
                  </a:rPr>
                  <a:t>obtained. We can formulate as:</a:t>
                </a:r>
              </a:p>
              <a:p>
                <a:pPr marL="0" indent="0" algn="just">
                  <a:lnSpc>
                    <a:spcPct val="200000"/>
                  </a:lnSpc>
                  <a:buNone/>
                </a:pPr>
                <a14:m>
                  <m:oMathPara xmlns:m="http://schemas.openxmlformats.org/officeDocument/2006/math">
                    <m:oMathParaPr>
                      <m:jc m:val="centerGroup"/>
                    </m:oMathParaPr>
                    <m:oMath xmlns:m="http://schemas.openxmlformats.org/officeDocument/2006/math">
                      <m:sSub>
                        <m:sSubPr>
                          <m:ctrlPr>
                            <a:rPr lang="zh-TW" altLang="zh-TW" i="1" smtClean="0">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𝑍</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𝑘</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𝐸</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𝑘</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𝑘</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oMath>
                  </m:oMathPara>
                </a14:m>
                <a:endParaRPr lang="en-US" altLang="zh-TW" dirty="0">
                  <a:latin typeface="Times New Roman" panose="02020603050405020304" pitchFamily="18" charset="0"/>
                  <a:cs typeface="Times New Roman" panose="02020603050405020304" pitchFamily="18" charset="0"/>
                </a:endParaRPr>
              </a:p>
              <a:p>
                <a:pPr algn="just"/>
                <a:r>
                  <a:rPr lang="en-US" altLang="zh-TW" dirty="0">
                    <a:effectLst/>
                    <a:latin typeface="Times New Roman" panose="02020603050405020304" pitchFamily="18" charset="0"/>
                    <a:ea typeface="標楷體" panose="03000509000000000000" pitchFamily="65" charset="-120"/>
                  </a:rPr>
                  <a:t>where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𝐸</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𝑘</m:t>
                        </m:r>
                      </m:sub>
                    </m:sSub>
                  </m:oMath>
                </a14:m>
                <a:r>
                  <a:rPr lang="en-US" altLang="zh-TW" dirty="0">
                    <a:effectLst/>
                    <a:latin typeface="Times New Roman" panose="02020603050405020304" pitchFamily="18" charset="0"/>
                    <a:ea typeface="標楷體" panose="03000509000000000000" pitchFamily="65" charset="-120"/>
                  </a:rPr>
                  <a:t> is skeleton encoder, and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𝑘</m:t>
                        </m:r>
                      </m:sub>
                    </m:sSub>
                  </m:oMath>
                </a14:m>
                <a:r>
                  <a:rPr lang="en-US" altLang="zh-TW" dirty="0">
                    <a:effectLst/>
                    <a:latin typeface="Times New Roman" panose="02020603050405020304" pitchFamily="18" charset="0"/>
                    <a:ea typeface="標楷體" panose="03000509000000000000" pitchFamily="65" charset="-120"/>
                  </a:rPr>
                  <a:t> is the skeleton image.</a:t>
                </a:r>
                <a:endParaRPr lang="zh-TW" altLang="zh-TW" dirty="0">
                  <a:effectLst/>
                  <a:latin typeface="Times New Roman" panose="02020603050405020304" pitchFamily="18" charset="0"/>
                  <a:ea typeface="細明體" panose="02020509000000000000" pitchFamily="49" charset="-120"/>
                </a:endParaRPr>
              </a:p>
              <a:p>
                <a:pPr algn="just"/>
                <a:endParaRPr lang="zh-TW" altLang="zh-TW" dirty="0">
                  <a:latin typeface="Times New Roman" panose="02020603050405020304" pitchFamily="18" charset="0"/>
                  <a:cs typeface="Times New Roman" panose="02020603050405020304" pitchFamily="18" charset="0"/>
                </a:endParaRPr>
              </a:p>
              <a:p>
                <a:pPr algn="just"/>
                <a:endParaRPr lang="en-US" altLang="zh-TW" dirty="0">
                  <a:effectLst/>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311" r="-1159"/>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7F62C25C-3EA0-06BC-1569-6A551CDEEF63}"/>
              </a:ext>
            </a:extLst>
          </p:cNvPr>
          <p:cNvPicPr>
            <a:picLocks noChangeAspect="1"/>
          </p:cNvPicPr>
          <p:nvPr/>
        </p:nvPicPr>
        <p:blipFill>
          <a:blip r:embed="rId3"/>
          <a:stretch>
            <a:fillRect/>
          </a:stretch>
        </p:blipFill>
        <p:spPr>
          <a:xfrm>
            <a:off x="3824326" y="4160331"/>
            <a:ext cx="4543348" cy="2070245"/>
          </a:xfrm>
          <a:prstGeom prst="rect">
            <a:avLst/>
          </a:prstGeom>
        </p:spPr>
      </p:pic>
      <p:sp>
        <p:nvSpPr>
          <p:cNvPr id="4" name="投影片編號版面配置區 3">
            <a:extLst>
              <a:ext uri="{FF2B5EF4-FFF2-40B4-BE49-F238E27FC236}">
                <a16:creationId xmlns:a16="http://schemas.microsoft.com/office/drawing/2014/main" id="{F102FA5C-2C91-1432-3B5B-7E3399231A67}"/>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17</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815118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After we obtain the content image feature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𝑍</m:t>
                        </m:r>
                      </m:e>
                      <m:sub>
                        <m:r>
                          <a:rPr lang="en-US" altLang="zh-TW" i="1">
                            <a:effectLst/>
                            <a:latin typeface="Cambria Math" panose="02040503050406030204" pitchFamily="18" charset="0"/>
                            <a:ea typeface="標楷體" panose="03000509000000000000" pitchFamily="65" charset="-120"/>
                          </a:rPr>
                          <m:t>𝑖</m:t>
                        </m:r>
                      </m:sub>
                    </m:sSub>
                  </m:oMath>
                </a14:m>
                <a:r>
                  <a:rPr lang="en-US" altLang="zh-TW" dirty="0">
                    <a:effectLst/>
                    <a:latin typeface="Times New Roman" panose="02020603050405020304" pitchFamily="18" charset="0"/>
                    <a:ea typeface="標楷體" panose="03000509000000000000" pitchFamily="65" charset="-120"/>
                  </a:rPr>
                  <a:t> and the skeleton image feature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𝑍</m:t>
                        </m:r>
                      </m:e>
                      <m:sub>
                        <m:r>
                          <a:rPr lang="en-US" altLang="zh-TW" i="1">
                            <a:effectLst/>
                            <a:latin typeface="Cambria Math" panose="02040503050406030204" pitchFamily="18" charset="0"/>
                            <a:ea typeface="標楷體" panose="03000509000000000000" pitchFamily="65" charset="-120"/>
                          </a:rPr>
                          <m:t>𝑘</m:t>
                        </m:r>
                      </m:sub>
                    </m:sSub>
                  </m:oMath>
                </a14:m>
                <a:r>
                  <a:rPr lang="en-US" altLang="zh-TW" dirty="0">
                    <a:effectLst/>
                    <a:latin typeface="Times New Roman" panose="02020603050405020304" pitchFamily="18" charset="0"/>
                    <a:ea typeface="標楷體" panose="03000509000000000000" pitchFamily="65" charset="-120"/>
                  </a:rPr>
                  <a:t>, these two features will be input into the Cross-Attention block (CAB). Then we obtain the cross-attention feature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𝑍</m:t>
                        </m:r>
                      </m:e>
                      <m:sub>
                        <m:r>
                          <a:rPr lang="en-US" altLang="zh-TW" i="1">
                            <a:effectLst/>
                            <a:latin typeface="Cambria Math" panose="02040503050406030204" pitchFamily="18" charset="0"/>
                            <a:ea typeface="標楷體" panose="03000509000000000000" pitchFamily="65" charset="-120"/>
                          </a:rPr>
                          <m:t>𝑐</m:t>
                        </m:r>
                      </m:sub>
                    </m:sSub>
                  </m:oMath>
                </a14:m>
                <a:r>
                  <a:rPr lang="en-US" altLang="zh-TW" dirty="0">
                    <a:effectLst/>
                    <a:latin typeface="Times New Roman" panose="02020603050405020304" pitchFamily="18" charset="0"/>
                    <a:ea typeface="標楷體" panose="03000509000000000000" pitchFamily="65" charset="-120"/>
                  </a:rPr>
                  <a:t>. We can formulate as:</a:t>
                </a:r>
              </a:p>
              <a:p>
                <a:pPr marL="0" indent="0" algn="just">
                  <a:lnSpc>
                    <a:spcPct val="200000"/>
                  </a:lnSpc>
                  <a:buNone/>
                </a:pPr>
                <a14:m>
                  <m:oMathPara xmlns:m="http://schemas.openxmlformats.org/officeDocument/2006/math">
                    <m:oMathParaPr>
                      <m:jc m:val="centerGroup"/>
                    </m:oMathParaPr>
                    <m:oMath xmlns:m="http://schemas.openxmlformats.org/officeDocument/2006/math">
                      <m:sSub>
                        <m:sSubPr>
                          <m:ctrlPr>
                            <a:rPr lang="zh-TW" altLang="zh-TW" i="1" smtClean="0">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𝑍</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𝑐</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𝐶𝐴𝐵</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𝑍</m:t>
                          </m:r>
                        </m:e>
                        <m:sub>
                          <m:r>
                            <a:rPr lang="en-US" altLang="zh-TW" b="0" i="1" smtClean="0">
                              <a:effectLst/>
                              <a:latin typeface="Cambria Math" panose="02040503050406030204" pitchFamily="18" charset="0"/>
                              <a:ea typeface="標楷體" panose="03000509000000000000" pitchFamily="65" charset="-120"/>
                              <a:cs typeface="新細明體" panose="02020500000000000000" pitchFamily="18" charset="-120"/>
                            </a:rPr>
                            <m:t>𝑖</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 </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𝑍</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𝑘</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oMath>
                  </m:oMathPara>
                </a14:m>
                <a:endParaRPr lang="en-US" altLang="zh-TW" dirty="0">
                  <a:effectLst/>
                  <a:latin typeface="Times New Roman" panose="02020603050405020304" pitchFamily="18" charset="0"/>
                  <a:ea typeface="標楷體" panose="03000509000000000000" pitchFamily="65" charset="-120"/>
                </a:endParaRPr>
              </a:p>
              <a:p>
                <a:pPr marL="0" indent="0" algn="just">
                  <a:buNone/>
                </a:pPr>
                <a:endParaRPr lang="zh-TW" altLang="zh-TW" dirty="0">
                  <a:effectLst/>
                  <a:latin typeface="Times New Roman" panose="02020603050405020304" pitchFamily="18" charset="0"/>
                  <a:ea typeface="細明體" panose="02020509000000000000" pitchFamily="49" charset="-120"/>
                </a:endParaRPr>
              </a:p>
              <a:p>
                <a:pPr algn="just"/>
                <a:endParaRPr lang="en-US" altLang="zh-TW" dirty="0">
                  <a:effectLst/>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311" r="-1159"/>
                </a:stretch>
              </a:blipFill>
            </p:spPr>
            <p:txBody>
              <a:bodyPr/>
              <a:lstStyle/>
              <a:p>
                <a:r>
                  <a:rPr lang="zh-TW" altLang="en-US">
                    <a:noFill/>
                  </a:rPr>
                  <a:t> </a:t>
                </a:r>
              </a:p>
            </p:txBody>
          </p:sp>
        </mc:Fallback>
      </mc:AlternateContent>
      <p:pic>
        <p:nvPicPr>
          <p:cNvPr id="34" name="圖片 33">
            <a:extLst>
              <a:ext uri="{FF2B5EF4-FFF2-40B4-BE49-F238E27FC236}">
                <a16:creationId xmlns:a16="http://schemas.microsoft.com/office/drawing/2014/main" id="{141C460A-8A28-0B52-6B80-FE192D0E0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4114801"/>
            <a:ext cx="3657600" cy="2743199"/>
          </a:xfrm>
          <a:prstGeom prst="rect">
            <a:avLst/>
          </a:prstGeom>
        </p:spPr>
      </p:pic>
      <p:sp>
        <p:nvSpPr>
          <p:cNvPr id="4" name="投影片編號版面配置區 3">
            <a:extLst>
              <a:ext uri="{FF2B5EF4-FFF2-40B4-BE49-F238E27FC236}">
                <a16:creationId xmlns:a16="http://schemas.microsoft.com/office/drawing/2014/main" id="{D94B3F83-942F-742A-EBD1-7C001075DFF7}"/>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18</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59472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After we obtain the cross-attention feature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𝑍</m:t>
                        </m:r>
                      </m:e>
                      <m:sub>
                        <m:r>
                          <a:rPr lang="en-US" altLang="zh-TW" i="1">
                            <a:effectLst/>
                            <a:latin typeface="Cambria Math" panose="02040503050406030204" pitchFamily="18" charset="0"/>
                            <a:ea typeface="標楷體" panose="03000509000000000000" pitchFamily="65" charset="-120"/>
                          </a:rPr>
                          <m:t>𝑐</m:t>
                        </m:r>
                      </m:sub>
                    </m:sSub>
                  </m:oMath>
                </a14:m>
                <a:r>
                  <a:rPr lang="en-US" altLang="zh-TW" dirty="0">
                    <a:effectLst/>
                    <a:latin typeface="Times New Roman" panose="02020603050405020304" pitchFamily="18" charset="0"/>
                    <a:ea typeface="標楷體" panose="03000509000000000000" pitchFamily="65" charset="-120"/>
                  </a:rPr>
                  <a:t>,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𝑍</m:t>
                        </m:r>
                      </m:e>
                      <m:sub>
                        <m:r>
                          <a:rPr lang="en-US" altLang="zh-TW" i="1">
                            <a:effectLst/>
                            <a:latin typeface="Cambria Math" panose="02040503050406030204" pitchFamily="18" charset="0"/>
                            <a:ea typeface="標楷體" panose="03000509000000000000" pitchFamily="65" charset="-120"/>
                          </a:rPr>
                          <m:t>𝑐</m:t>
                        </m:r>
                      </m:sub>
                    </m:sSub>
                  </m:oMath>
                </a14:m>
                <a:r>
                  <a:rPr lang="en-US" altLang="zh-TW" dirty="0">
                    <a:effectLst/>
                    <a:latin typeface="Times New Roman" panose="02020603050405020304" pitchFamily="18" charset="0"/>
                    <a:ea typeface="標楷體" panose="03000509000000000000" pitchFamily="65" charset="-120"/>
                  </a:rPr>
                  <a:t> will be concatenate with the category embedding which includes style information to force the generator generate a character with the target style. We can formulate as:</a:t>
                </a:r>
                <a:endParaRPr lang="zh-TW" altLang="zh-TW" dirty="0">
                  <a:effectLst/>
                  <a:latin typeface="Times New Roman" panose="02020603050405020304" pitchFamily="18" charset="0"/>
                  <a:ea typeface="細明體" panose="02020509000000000000" pitchFamily="49" charset="-120"/>
                </a:endParaRPr>
              </a:p>
              <a:p>
                <a:pPr marL="0" indent="0" algn="just">
                  <a:lnSpc>
                    <a:spcPct val="200000"/>
                  </a:lnSpc>
                  <a:buNone/>
                </a:pPr>
                <a14:m>
                  <m:oMathPara xmlns:m="http://schemas.openxmlformats.org/officeDocument/2006/math">
                    <m:oMathParaPr>
                      <m:jc m:val="centerGroup"/>
                    </m:oMathParaPr>
                    <m:oMath xmlns:m="http://schemas.openxmlformats.org/officeDocument/2006/math">
                      <m:sSub>
                        <m:sSubPr>
                          <m:ctrlPr>
                            <a:rPr lang="zh-TW" altLang="zh-TW" i="1" smtClean="0">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𝑍</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𝑠</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𝑐𝑜𝑛𝑐𝑎𝑡𝑒𝑛𝑎𝑡𝑒</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𝑍</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𝑐</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 </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𝑒𝑚𝑏𝑒𝑑𝑑𝑖𝑛𝑔</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𝑠</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oMath>
                  </m:oMathPara>
                </a14:m>
                <a:endParaRPr lang="en-US" altLang="zh-TW" dirty="0">
                  <a:effectLst/>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where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𝑍</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𝑠</m:t>
                        </m:r>
                      </m:sub>
                    </m:sSub>
                  </m:oMath>
                </a14:m>
                <a:r>
                  <a:rPr lang="en-US" altLang="zh-TW" dirty="0">
                    <a:effectLst/>
                    <a:latin typeface="Times New Roman" panose="02020603050405020304" pitchFamily="18" charset="0"/>
                    <a:ea typeface="標楷體" panose="03000509000000000000" pitchFamily="65" charset="-120"/>
                  </a:rPr>
                  <a:t> is the concatenate feature,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𝑠</m:t>
                    </m:r>
                  </m:oMath>
                </a14:m>
                <a:r>
                  <a:rPr lang="en-US" altLang="zh-TW" dirty="0">
                    <a:effectLst/>
                    <a:latin typeface="Times New Roman" panose="02020603050405020304" pitchFamily="18" charset="0"/>
                    <a:ea typeface="標楷體" panose="03000509000000000000" pitchFamily="65" charset="-120"/>
                  </a:rPr>
                  <a:t> is style category we annotate for the set of the content image and the target image.</a:t>
                </a:r>
                <a:endParaRPr lang="zh-TW" altLang="zh-TW" dirty="0">
                  <a:effectLst/>
                  <a:latin typeface="Times New Roman" panose="02020603050405020304" pitchFamily="18" charset="0"/>
                  <a:ea typeface="細明體" panose="02020509000000000000" pitchFamily="49" charset="-120"/>
                </a:endParaRPr>
              </a:p>
              <a:p>
                <a:pPr algn="just"/>
                <a:endParaRPr lang="en-US" altLang="zh-TW" dirty="0">
                  <a:effectLst/>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311" r="-1159"/>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C851191E-9AB2-A99A-A9B2-0185490DDC9C}"/>
              </a:ext>
            </a:extLst>
          </p:cNvPr>
          <p:cNvPicPr>
            <a:picLocks noChangeAspect="1"/>
          </p:cNvPicPr>
          <p:nvPr/>
        </p:nvPicPr>
        <p:blipFill>
          <a:blip r:embed="rId3"/>
          <a:stretch>
            <a:fillRect/>
          </a:stretch>
        </p:blipFill>
        <p:spPr>
          <a:xfrm>
            <a:off x="9998218" y="4747490"/>
            <a:ext cx="1254635" cy="2110510"/>
          </a:xfrm>
          <a:prstGeom prst="rect">
            <a:avLst/>
          </a:prstGeom>
        </p:spPr>
      </p:pic>
      <p:sp>
        <p:nvSpPr>
          <p:cNvPr id="4" name="投影片編號版面配置區 3">
            <a:extLst>
              <a:ext uri="{FF2B5EF4-FFF2-40B4-BE49-F238E27FC236}">
                <a16:creationId xmlns:a16="http://schemas.microsoft.com/office/drawing/2014/main" id="{43DD11C2-79BF-6BC8-A84D-6C3477920D09}"/>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19</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43803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Outline</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sz="2800" dirty="0">
                <a:latin typeface="Times New Roman" panose="02020603050405020304" pitchFamily="18" charset="0"/>
                <a:cs typeface="Times New Roman" panose="02020603050405020304" pitchFamily="18" charset="0"/>
              </a:rPr>
              <a:t>INTRODUCTION</a:t>
            </a:r>
          </a:p>
          <a:p>
            <a:pPr algn="just"/>
            <a:r>
              <a:rPr lang="en-US" altLang="zh-TW" dirty="0">
                <a:latin typeface="Times New Roman" panose="02020603050405020304" pitchFamily="18" charset="0"/>
                <a:cs typeface="Times New Roman" panose="02020603050405020304" pitchFamily="18" charset="0"/>
              </a:rPr>
              <a:t>RELATED WORKS</a:t>
            </a:r>
            <a:endParaRPr lang="en-US" altLang="zh-TW" sz="2800" dirty="0">
              <a:latin typeface="Times New Roman" panose="02020603050405020304" pitchFamily="18" charset="0"/>
              <a:cs typeface="Times New Roman" panose="02020603050405020304" pitchFamily="18" charset="0"/>
            </a:endParaRPr>
          </a:p>
          <a:p>
            <a:pPr algn="just"/>
            <a:r>
              <a:rPr lang="en-US" altLang="zh-TW" sz="2800" dirty="0">
                <a:latin typeface="Times New Roman" panose="02020603050405020304" pitchFamily="18" charset="0"/>
                <a:cs typeface="Times New Roman" panose="02020603050405020304" pitchFamily="18" charset="0"/>
              </a:rPr>
              <a:t>PROPOSED METHOD</a:t>
            </a:r>
          </a:p>
          <a:p>
            <a:pPr algn="just"/>
            <a:r>
              <a:rPr lang="en-US" altLang="zh-TW" sz="2800" dirty="0">
                <a:latin typeface="Times New Roman" panose="02020603050405020304" pitchFamily="18" charset="0"/>
                <a:cs typeface="Times New Roman" panose="02020603050405020304" pitchFamily="18" charset="0"/>
              </a:rPr>
              <a:t>EXPERIMENTAL RESULTS</a:t>
            </a:r>
          </a:p>
          <a:p>
            <a:pPr algn="just"/>
            <a:r>
              <a:rPr lang="en-US" altLang="zh-TW" sz="2800" dirty="0">
                <a:latin typeface="Times New Roman" panose="02020603050405020304" pitchFamily="18" charset="0"/>
                <a:cs typeface="Times New Roman" panose="02020603050405020304" pitchFamily="18" charset="0"/>
              </a:rPr>
              <a:t>CONCLUSIONS</a:t>
            </a:r>
            <a:endParaRPr lang="en-US" altLang="zh-TW" dirty="0">
              <a:latin typeface="Times New Roman" panose="02020603050405020304" pitchFamily="18" charset="0"/>
              <a:cs typeface="Times New Roman" panose="02020603050405020304" pitchFamily="18" charset="0"/>
            </a:endParaRPr>
          </a:p>
          <a:p>
            <a:pPr algn="just"/>
            <a:endParaRPr lang="en-US" altLang="zh-TW" dirty="0">
              <a:latin typeface="Times New Roman" panose="02020603050405020304" pitchFamily="18" charset="0"/>
              <a:cs typeface="Times New Roman" panose="02020603050405020304" pitchFamily="18" charset="0"/>
            </a:endParaRPr>
          </a:p>
          <a:p>
            <a:pPr algn="just"/>
            <a:endParaRPr lang="en-US" altLang="zh-TW" sz="2800" dirty="0">
              <a:latin typeface="Times New Roman" panose="02020603050405020304" pitchFamily="18" charset="0"/>
              <a:cs typeface="Times New Roman" panose="02020603050405020304" pitchFamily="18" charset="0"/>
            </a:endParaRPr>
          </a:p>
          <a:p>
            <a:pPr algn="just"/>
            <a:endParaRPr lang="en-US" altLang="zh-TW" dirty="0">
              <a:effectLst/>
              <a:latin typeface="Times New Roman" panose="02020603050405020304" pitchFamily="18"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CF1A96E2-FC3F-1517-1DFA-79D09DF87086}"/>
              </a:ext>
            </a:extLst>
          </p:cNvPr>
          <p:cNvSpPr>
            <a:spLocks noGrp="1"/>
          </p:cNvSpPr>
          <p:nvPr>
            <p:ph type="sldNum" sz="quarter" idx="12"/>
          </p:nvPr>
        </p:nvSpPr>
        <p:spPr/>
        <p:txBody>
          <a:bodyPr/>
          <a:lstStyle/>
          <a:p>
            <a:fld id="{1201254A-4A9B-4941-A9AE-4B2D2D81EB30}" type="slidenum">
              <a:rPr lang="zh-TW" altLang="en-US" sz="1600" smtClean="0">
                <a:solidFill>
                  <a:schemeClr val="tx1"/>
                </a:solidFill>
                <a:latin typeface="Times New Roman" panose="02020603050405020304" pitchFamily="18" charset="0"/>
                <a:cs typeface="Times New Roman" panose="02020603050405020304" pitchFamily="18" charset="0"/>
              </a:rPr>
              <a:t>2</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0909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The concatenated feature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𝑍</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𝑠</m:t>
                        </m:r>
                      </m:sub>
                    </m:sSub>
                  </m:oMath>
                </a14:m>
                <a:r>
                  <a:rPr lang="en-US" altLang="zh-TW" dirty="0">
                    <a:effectLst/>
                    <a:latin typeface="Times New Roman" panose="02020603050405020304" pitchFamily="18" charset="0"/>
                    <a:ea typeface="標楷體" panose="03000509000000000000" pitchFamily="65" charset="-120"/>
                  </a:rPr>
                  <a:t> will input into the decoder. The Decoder output the generated image</a:t>
                </a:r>
                <a:r>
                  <a:rPr lang="en-US" altLang="zh-TW" i="1" dirty="0">
                    <a:effectLst/>
                    <a:latin typeface="Cambria Math" panose="02040503050406030204" pitchFamily="18" charset="0"/>
                    <a:ea typeface="標楷體" panose="03000509000000000000" pitchFamily="65" charset="-120"/>
                    <a:cs typeface="新細明體" panose="02020500000000000000" pitchFamily="18" charset="-120"/>
                  </a:rPr>
                  <a:t> </a:t>
                </a:r>
                <a14:m>
                  <m:oMath xmlns:m="http://schemas.openxmlformats.org/officeDocument/2006/math">
                    <m:r>
                      <a:rPr lang="en-US" altLang="zh-TW">
                        <a:latin typeface="Cambria Math" panose="02040503050406030204" pitchFamily="18" charset="0"/>
                        <a:ea typeface="標楷體" panose="03000509000000000000" pitchFamily="65" charset="-120"/>
                      </a:rPr>
                      <m:t>𝐺</m:t>
                    </m:r>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r>
                      <a:rPr lang="en-US" altLang="zh-TW">
                        <a:latin typeface="Cambria Math" panose="02040503050406030204" pitchFamily="18" charset="0"/>
                        <a:ea typeface="標楷體" panose="03000509000000000000" pitchFamily="65" charset="-120"/>
                      </a:rPr>
                      <m:t>)</m:t>
                    </m:r>
                  </m:oMath>
                </a14:m>
                <a:r>
                  <a:rPr lang="en-US" altLang="zh-TW" dirty="0">
                    <a:latin typeface="Times New Roman" panose="02020603050405020304" pitchFamily="18" charset="0"/>
                    <a:ea typeface="標楷體" panose="03000509000000000000" pitchFamily="65" charset="-120"/>
                  </a:rPr>
                  <a:t>. We can formulate as:</a:t>
                </a:r>
              </a:p>
              <a:p>
                <a:pPr marL="0" indent="0" algn="just">
                  <a:lnSpc>
                    <a:spcPct val="200000"/>
                  </a:lnSpc>
                  <a:buNone/>
                </a:pPr>
                <a14:m>
                  <m:oMathPara xmlns:m="http://schemas.openxmlformats.org/officeDocument/2006/math">
                    <m:oMathParaPr>
                      <m:jc m:val="centerGroup"/>
                    </m:oMathParaPr>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新細明體" panose="02020500000000000000" pitchFamily="18" charset="-120"/>
                        </a:rPr>
                        <m:t>𝐺</m:t>
                      </m:r>
                      <m:r>
                        <a:rPr lang="en-US" altLang="zh-TW" i="1" smtClean="0">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𝑐</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𝑘</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𝐷𝑒𝑐𝑜𝑑𝑒𝑟</m:t>
                      </m:r>
                      <m:d>
                        <m:d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dPr>
                        <m:e>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𝑍</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𝑠</m:t>
                              </m:r>
                            </m:sub>
                          </m:sSub>
                        </m:e>
                      </m:d>
                    </m:oMath>
                  </m:oMathPara>
                </a14:m>
                <a:endParaRPr lang="en-US" altLang="zh-TW" dirty="0">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where </a:t>
                </a:r>
                <a14:m>
                  <m:oMath xmlns:m="http://schemas.openxmlformats.org/officeDocument/2006/math">
                    <m:r>
                      <a:rPr lang="en-US" altLang="zh-TW" i="1">
                        <a:effectLst/>
                        <a:latin typeface="Cambria Math" panose="02040503050406030204" pitchFamily="18" charset="0"/>
                        <a:ea typeface="標楷體" panose="03000509000000000000" pitchFamily="65" charset="-120"/>
                      </a:rPr>
                      <m:t>𝐺</m:t>
                    </m:r>
                  </m:oMath>
                </a14:m>
                <a:r>
                  <a:rPr lang="en-US" altLang="zh-TW" dirty="0">
                    <a:effectLst/>
                    <a:latin typeface="Times New Roman" panose="02020603050405020304" pitchFamily="18" charset="0"/>
                    <a:ea typeface="標楷體" panose="03000509000000000000" pitchFamily="65" charset="-120"/>
                  </a:rPr>
                  <a:t> is generator.</a:t>
                </a:r>
                <a:endParaRPr lang="zh-TW" altLang="zh-TW" dirty="0">
                  <a:effectLst/>
                  <a:latin typeface="Times New Roman" panose="02020603050405020304" pitchFamily="18" charset="0"/>
                  <a:ea typeface="細明體" panose="02020509000000000000" pitchFamily="49" charset="-120"/>
                </a:endParaRPr>
              </a:p>
              <a:p>
                <a:pPr algn="just"/>
                <a:endParaRPr lang="zh-TW" altLang="zh-TW" dirty="0">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311" r="-115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7B55981F-AA33-B7AC-3A8D-2C68EF34A515}"/>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20</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97308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marL="0" indent="0" algn="just">
              <a:buNone/>
            </a:pPr>
            <a:r>
              <a:rPr lang="en-US" altLang="zh-TW" dirty="0">
                <a:effectLst/>
                <a:latin typeface="Times New Roman" panose="02020603050405020304" pitchFamily="18" charset="0"/>
                <a:ea typeface="標楷體" panose="03000509000000000000" pitchFamily="65" charset="-120"/>
              </a:rPr>
              <a:t>  </a:t>
            </a:r>
          </a:p>
          <a:p>
            <a:pPr marL="0" indent="0" algn="just">
              <a:buNone/>
            </a:pPr>
            <a:r>
              <a:rPr lang="en-US" altLang="zh-TW" dirty="0">
                <a:effectLst/>
                <a:latin typeface="Times New Roman" panose="02020603050405020304" pitchFamily="18" charset="0"/>
                <a:ea typeface="標楷體" panose="03000509000000000000" pitchFamily="65" charset="-120"/>
              </a:rPr>
              <a:t> </a:t>
            </a:r>
          </a:p>
        </p:txBody>
      </p:sp>
      <p:graphicFrame>
        <p:nvGraphicFramePr>
          <p:cNvPr id="5" name="表格 4">
            <a:extLst>
              <a:ext uri="{FF2B5EF4-FFF2-40B4-BE49-F238E27FC236}">
                <a16:creationId xmlns:a16="http://schemas.microsoft.com/office/drawing/2014/main" id="{4889F8D4-FD84-6DC5-6A1A-09423B20D26B}"/>
              </a:ext>
            </a:extLst>
          </p:cNvPr>
          <p:cNvGraphicFramePr>
            <a:graphicFrameLocks noGrp="1"/>
          </p:cNvGraphicFramePr>
          <p:nvPr>
            <p:extLst>
              <p:ext uri="{D42A27DB-BD31-4B8C-83A1-F6EECF244321}">
                <p14:modId xmlns:p14="http://schemas.microsoft.com/office/powerpoint/2010/main" val="4113382854"/>
              </p:ext>
            </p:extLst>
          </p:nvPr>
        </p:nvGraphicFramePr>
        <p:xfrm>
          <a:off x="1967346" y="1662546"/>
          <a:ext cx="8146472" cy="4747490"/>
        </p:xfrm>
        <a:graphic>
          <a:graphicData uri="http://schemas.openxmlformats.org/drawingml/2006/table">
            <a:tbl>
              <a:tblPr firstRow="1" firstCol="1" bandRow="1">
                <a:tableStyleId>{5C22544A-7EE6-4342-B048-85BDC9FD1C3A}</a:tableStyleId>
              </a:tblPr>
              <a:tblGrid>
                <a:gridCol w="1438545">
                  <a:extLst>
                    <a:ext uri="{9D8B030D-6E8A-4147-A177-3AD203B41FA5}">
                      <a16:colId xmlns:a16="http://schemas.microsoft.com/office/drawing/2014/main" val="2826317920"/>
                    </a:ext>
                  </a:extLst>
                </a:gridCol>
                <a:gridCol w="3756479">
                  <a:extLst>
                    <a:ext uri="{9D8B030D-6E8A-4147-A177-3AD203B41FA5}">
                      <a16:colId xmlns:a16="http://schemas.microsoft.com/office/drawing/2014/main" val="1736174194"/>
                    </a:ext>
                  </a:extLst>
                </a:gridCol>
                <a:gridCol w="2951448">
                  <a:extLst>
                    <a:ext uri="{9D8B030D-6E8A-4147-A177-3AD203B41FA5}">
                      <a16:colId xmlns:a16="http://schemas.microsoft.com/office/drawing/2014/main" val="1413416383"/>
                    </a:ext>
                  </a:extLst>
                </a:gridCol>
              </a:tblGrid>
              <a:tr h="431590">
                <a:tc gridSpan="3">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Encoder</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170947871"/>
                  </a:ext>
                </a:extLst>
              </a:tr>
              <a:tr h="431590">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Layer</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Type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Shape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3727086"/>
                  </a:ext>
                </a:extLst>
              </a:tr>
              <a:tr h="431590">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Input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Image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256×256×3</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1322628"/>
                  </a:ext>
                </a:extLst>
              </a:tr>
              <a:tr h="431590">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L1</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Conv4×4, IN, </a:t>
                      </a:r>
                      <a:r>
                        <a:rPr lang="en-US" sz="1800" kern="100" dirty="0" err="1">
                          <a:solidFill>
                            <a:schemeClr val="tx1"/>
                          </a:solidFill>
                          <a:effectLst/>
                          <a:latin typeface="Times New Roman" panose="02020603050405020304" pitchFamily="18" charset="0"/>
                          <a:cs typeface="Times New Roman" panose="02020603050405020304" pitchFamily="18" charset="0"/>
                        </a:rPr>
                        <a:t>LeakyReLU</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128×128×64</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1205577"/>
                  </a:ext>
                </a:extLst>
              </a:tr>
              <a:tr h="431590">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L2</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Conv4×4, IN, </a:t>
                      </a:r>
                      <a:r>
                        <a:rPr lang="en-US" sz="1800" kern="100" dirty="0" err="1">
                          <a:solidFill>
                            <a:schemeClr val="tx1"/>
                          </a:solidFill>
                          <a:effectLst/>
                          <a:latin typeface="Times New Roman" panose="02020603050405020304" pitchFamily="18" charset="0"/>
                          <a:cs typeface="Times New Roman" panose="02020603050405020304" pitchFamily="18" charset="0"/>
                        </a:rPr>
                        <a:t>LeakyReLU</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64</a:t>
                      </a:r>
                      <a:r>
                        <a:rPr lang="zh-TW" sz="1800" kern="100" dirty="0">
                          <a:solidFill>
                            <a:schemeClr val="tx1"/>
                          </a:solidFill>
                          <a:effectLst/>
                          <a:latin typeface="Times New Roman" panose="02020603050405020304" pitchFamily="18" charset="0"/>
                          <a:cs typeface="Times New Roman" panose="02020603050405020304" pitchFamily="18" charset="0"/>
                        </a:rPr>
                        <a:t>×</a:t>
                      </a:r>
                      <a:r>
                        <a:rPr lang="en-US" sz="1800" kern="100" dirty="0">
                          <a:solidFill>
                            <a:schemeClr val="tx1"/>
                          </a:solidFill>
                          <a:effectLst/>
                          <a:latin typeface="Times New Roman" panose="02020603050405020304" pitchFamily="18" charset="0"/>
                          <a:cs typeface="Times New Roman" panose="02020603050405020304" pitchFamily="18" charset="0"/>
                        </a:rPr>
                        <a:t>64</a:t>
                      </a:r>
                      <a:r>
                        <a:rPr lang="zh-TW" sz="1800" kern="100" dirty="0">
                          <a:solidFill>
                            <a:schemeClr val="tx1"/>
                          </a:solidFill>
                          <a:effectLst/>
                          <a:latin typeface="Times New Roman" panose="02020603050405020304" pitchFamily="18" charset="0"/>
                          <a:cs typeface="Times New Roman" panose="02020603050405020304" pitchFamily="18" charset="0"/>
                        </a:rPr>
                        <a:t>×</a:t>
                      </a:r>
                      <a:r>
                        <a:rPr lang="en-US" sz="1800" kern="100" dirty="0">
                          <a:solidFill>
                            <a:schemeClr val="tx1"/>
                          </a:solidFill>
                          <a:effectLst/>
                          <a:latin typeface="Times New Roman" panose="02020603050405020304" pitchFamily="18" charset="0"/>
                          <a:cs typeface="Times New Roman" panose="02020603050405020304" pitchFamily="18" charset="0"/>
                        </a:rPr>
                        <a:t>128</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2982741"/>
                  </a:ext>
                </a:extLst>
              </a:tr>
              <a:tr h="431590">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L3</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Conv4×4, IN, </a:t>
                      </a:r>
                      <a:r>
                        <a:rPr lang="en-US" sz="1800" kern="100" dirty="0" err="1">
                          <a:solidFill>
                            <a:schemeClr val="tx1"/>
                          </a:solidFill>
                          <a:effectLst/>
                          <a:latin typeface="Times New Roman" panose="02020603050405020304" pitchFamily="18" charset="0"/>
                          <a:cs typeface="Times New Roman" panose="02020603050405020304" pitchFamily="18" charset="0"/>
                        </a:rPr>
                        <a:t>LeakyReLU</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32</a:t>
                      </a:r>
                      <a:r>
                        <a:rPr lang="zh-TW" sz="1800" kern="100">
                          <a:solidFill>
                            <a:schemeClr val="tx1"/>
                          </a:solidFill>
                          <a:effectLst/>
                          <a:latin typeface="Times New Roman" panose="02020603050405020304" pitchFamily="18" charset="0"/>
                          <a:cs typeface="Times New Roman" panose="02020603050405020304" pitchFamily="18" charset="0"/>
                        </a:rPr>
                        <a:t>×</a:t>
                      </a:r>
                      <a:r>
                        <a:rPr lang="en-US" sz="1800" kern="100">
                          <a:solidFill>
                            <a:schemeClr val="tx1"/>
                          </a:solidFill>
                          <a:effectLst/>
                          <a:latin typeface="Times New Roman" panose="02020603050405020304" pitchFamily="18" charset="0"/>
                          <a:cs typeface="Times New Roman" panose="02020603050405020304" pitchFamily="18" charset="0"/>
                        </a:rPr>
                        <a:t>32</a:t>
                      </a:r>
                      <a:r>
                        <a:rPr lang="zh-TW" sz="1800" kern="100">
                          <a:solidFill>
                            <a:schemeClr val="tx1"/>
                          </a:solidFill>
                          <a:effectLst/>
                          <a:latin typeface="Times New Roman" panose="02020603050405020304" pitchFamily="18" charset="0"/>
                          <a:cs typeface="Times New Roman" panose="02020603050405020304" pitchFamily="18" charset="0"/>
                        </a:rPr>
                        <a:t>×</a:t>
                      </a:r>
                      <a:r>
                        <a:rPr lang="en-US" sz="1800" kern="100">
                          <a:solidFill>
                            <a:schemeClr val="tx1"/>
                          </a:solidFill>
                          <a:effectLst/>
                          <a:latin typeface="Times New Roman" panose="02020603050405020304" pitchFamily="18" charset="0"/>
                          <a:cs typeface="Times New Roman" panose="02020603050405020304" pitchFamily="18" charset="0"/>
                        </a:rPr>
                        <a:t>256</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2227907"/>
                  </a:ext>
                </a:extLst>
              </a:tr>
              <a:tr h="431590">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L4</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Conv4×4, IN, </a:t>
                      </a:r>
                      <a:r>
                        <a:rPr lang="en-US" sz="1800" kern="100" dirty="0" err="1">
                          <a:solidFill>
                            <a:schemeClr val="tx1"/>
                          </a:solidFill>
                          <a:effectLst/>
                          <a:latin typeface="Times New Roman" panose="02020603050405020304" pitchFamily="18" charset="0"/>
                          <a:cs typeface="Times New Roman" panose="02020603050405020304" pitchFamily="18" charset="0"/>
                        </a:rPr>
                        <a:t>LeakyReLU</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16</a:t>
                      </a:r>
                      <a:r>
                        <a:rPr lang="zh-TW" sz="1800" kern="100">
                          <a:solidFill>
                            <a:schemeClr val="tx1"/>
                          </a:solidFill>
                          <a:effectLst/>
                          <a:latin typeface="Times New Roman" panose="02020603050405020304" pitchFamily="18" charset="0"/>
                          <a:cs typeface="Times New Roman" panose="02020603050405020304" pitchFamily="18" charset="0"/>
                        </a:rPr>
                        <a:t>×</a:t>
                      </a:r>
                      <a:r>
                        <a:rPr lang="en-US" sz="1800" kern="100">
                          <a:solidFill>
                            <a:schemeClr val="tx1"/>
                          </a:solidFill>
                          <a:effectLst/>
                          <a:latin typeface="Times New Roman" panose="02020603050405020304" pitchFamily="18" charset="0"/>
                          <a:cs typeface="Times New Roman" panose="02020603050405020304" pitchFamily="18" charset="0"/>
                        </a:rPr>
                        <a:t>16</a:t>
                      </a:r>
                      <a:r>
                        <a:rPr lang="zh-TW" sz="1800" kern="100">
                          <a:solidFill>
                            <a:schemeClr val="tx1"/>
                          </a:solidFill>
                          <a:effectLst/>
                          <a:latin typeface="Times New Roman" panose="02020603050405020304" pitchFamily="18" charset="0"/>
                          <a:cs typeface="Times New Roman" panose="02020603050405020304" pitchFamily="18" charset="0"/>
                        </a:rPr>
                        <a:t>×</a:t>
                      </a:r>
                      <a:r>
                        <a:rPr lang="en-US" sz="1800" kern="100">
                          <a:solidFill>
                            <a:schemeClr val="tx1"/>
                          </a:solidFill>
                          <a:effectLst/>
                          <a:latin typeface="Times New Roman" panose="02020603050405020304" pitchFamily="18" charset="0"/>
                          <a:cs typeface="Times New Roman" panose="02020603050405020304" pitchFamily="18" charset="0"/>
                        </a:rPr>
                        <a:t>512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75449"/>
                  </a:ext>
                </a:extLst>
              </a:tr>
              <a:tr h="431590">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L5</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Conv4×4, IN, LeakyReLU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8</a:t>
                      </a:r>
                      <a:r>
                        <a:rPr lang="zh-TW" sz="1800" kern="100">
                          <a:solidFill>
                            <a:schemeClr val="tx1"/>
                          </a:solidFill>
                          <a:effectLst/>
                          <a:latin typeface="Times New Roman" panose="02020603050405020304" pitchFamily="18" charset="0"/>
                          <a:cs typeface="Times New Roman" panose="02020603050405020304" pitchFamily="18" charset="0"/>
                        </a:rPr>
                        <a:t>×</a:t>
                      </a:r>
                      <a:r>
                        <a:rPr lang="en-US" sz="1800" kern="100">
                          <a:solidFill>
                            <a:schemeClr val="tx1"/>
                          </a:solidFill>
                          <a:effectLst/>
                          <a:latin typeface="Times New Roman" panose="02020603050405020304" pitchFamily="18" charset="0"/>
                          <a:cs typeface="Times New Roman" panose="02020603050405020304" pitchFamily="18" charset="0"/>
                        </a:rPr>
                        <a:t>8</a:t>
                      </a:r>
                      <a:r>
                        <a:rPr lang="zh-TW" sz="1800" kern="100">
                          <a:solidFill>
                            <a:schemeClr val="tx1"/>
                          </a:solidFill>
                          <a:effectLst/>
                          <a:latin typeface="Times New Roman" panose="02020603050405020304" pitchFamily="18" charset="0"/>
                          <a:cs typeface="Times New Roman" panose="02020603050405020304" pitchFamily="18" charset="0"/>
                        </a:rPr>
                        <a:t>×</a:t>
                      </a:r>
                      <a:r>
                        <a:rPr lang="en-US" sz="1800" kern="100">
                          <a:solidFill>
                            <a:schemeClr val="tx1"/>
                          </a:solidFill>
                          <a:effectLst/>
                          <a:latin typeface="Times New Roman" panose="02020603050405020304" pitchFamily="18" charset="0"/>
                          <a:cs typeface="Times New Roman" panose="02020603050405020304" pitchFamily="18" charset="0"/>
                        </a:rPr>
                        <a:t>512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3932321"/>
                  </a:ext>
                </a:extLst>
              </a:tr>
              <a:tr h="431590">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L6</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Conv4×4, IN, </a:t>
                      </a:r>
                      <a:r>
                        <a:rPr lang="en-US" sz="1800" kern="100" dirty="0" err="1">
                          <a:solidFill>
                            <a:schemeClr val="tx1"/>
                          </a:solidFill>
                          <a:effectLst/>
                          <a:latin typeface="Times New Roman" panose="02020603050405020304" pitchFamily="18" charset="0"/>
                          <a:cs typeface="Times New Roman" panose="02020603050405020304" pitchFamily="18" charset="0"/>
                        </a:rPr>
                        <a:t>LeakyReLU</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4</a:t>
                      </a:r>
                      <a:r>
                        <a:rPr lang="zh-TW" sz="1800" kern="100">
                          <a:solidFill>
                            <a:schemeClr val="tx1"/>
                          </a:solidFill>
                          <a:effectLst/>
                          <a:latin typeface="Times New Roman" panose="02020603050405020304" pitchFamily="18" charset="0"/>
                          <a:cs typeface="Times New Roman" panose="02020603050405020304" pitchFamily="18" charset="0"/>
                        </a:rPr>
                        <a:t>×</a:t>
                      </a:r>
                      <a:r>
                        <a:rPr lang="en-US" sz="1800" kern="100">
                          <a:solidFill>
                            <a:schemeClr val="tx1"/>
                          </a:solidFill>
                          <a:effectLst/>
                          <a:latin typeface="Times New Roman" panose="02020603050405020304" pitchFamily="18" charset="0"/>
                          <a:cs typeface="Times New Roman" panose="02020603050405020304" pitchFamily="18" charset="0"/>
                        </a:rPr>
                        <a:t>4</a:t>
                      </a:r>
                      <a:r>
                        <a:rPr lang="zh-TW" sz="1800" kern="100">
                          <a:solidFill>
                            <a:schemeClr val="tx1"/>
                          </a:solidFill>
                          <a:effectLst/>
                          <a:latin typeface="Times New Roman" panose="02020603050405020304" pitchFamily="18" charset="0"/>
                          <a:cs typeface="Times New Roman" panose="02020603050405020304" pitchFamily="18" charset="0"/>
                        </a:rPr>
                        <a:t>×</a:t>
                      </a:r>
                      <a:r>
                        <a:rPr lang="en-US" sz="1800" kern="100">
                          <a:solidFill>
                            <a:schemeClr val="tx1"/>
                          </a:solidFill>
                          <a:effectLst/>
                          <a:latin typeface="Times New Roman" panose="02020603050405020304" pitchFamily="18" charset="0"/>
                          <a:cs typeface="Times New Roman" panose="02020603050405020304" pitchFamily="18" charset="0"/>
                        </a:rPr>
                        <a:t>512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017880"/>
                  </a:ext>
                </a:extLst>
              </a:tr>
              <a:tr h="431590">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L7</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Conv4×4, IN, </a:t>
                      </a:r>
                      <a:r>
                        <a:rPr lang="en-US" sz="1800" kern="100" dirty="0" err="1">
                          <a:solidFill>
                            <a:schemeClr val="tx1"/>
                          </a:solidFill>
                          <a:effectLst/>
                          <a:latin typeface="Times New Roman" panose="02020603050405020304" pitchFamily="18" charset="0"/>
                          <a:cs typeface="Times New Roman" panose="02020603050405020304" pitchFamily="18" charset="0"/>
                        </a:rPr>
                        <a:t>LeakyReLU</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2</a:t>
                      </a:r>
                      <a:r>
                        <a:rPr lang="zh-TW" sz="1800" kern="100">
                          <a:solidFill>
                            <a:schemeClr val="tx1"/>
                          </a:solidFill>
                          <a:effectLst/>
                          <a:latin typeface="Times New Roman" panose="02020603050405020304" pitchFamily="18" charset="0"/>
                          <a:cs typeface="Times New Roman" panose="02020603050405020304" pitchFamily="18" charset="0"/>
                        </a:rPr>
                        <a:t>×</a:t>
                      </a:r>
                      <a:r>
                        <a:rPr lang="en-US" sz="1800" kern="100">
                          <a:solidFill>
                            <a:schemeClr val="tx1"/>
                          </a:solidFill>
                          <a:effectLst/>
                          <a:latin typeface="Times New Roman" panose="02020603050405020304" pitchFamily="18" charset="0"/>
                          <a:cs typeface="Times New Roman" panose="02020603050405020304" pitchFamily="18" charset="0"/>
                        </a:rPr>
                        <a:t>2</a:t>
                      </a:r>
                      <a:r>
                        <a:rPr lang="zh-TW" sz="1800" kern="100">
                          <a:solidFill>
                            <a:schemeClr val="tx1"/>
                          </a:solidFill>
                          <a:effectLst/>
                          <a:latin typeface="Times New Roman" panose="02020603050405020304" pitchFamily="18" charset="0"/>
                          <a:cs typeface="Times New Roman" panose="02020603050405020304" pitchFamily="18" charset="0"/>
                        </a:rPr>
                        <a:t>×</a:t>
                      </a:r>
                      <a:r>
                        <a:rPr lang="en-US" sz="1800" kern="100">
                          <a:solidFill>
                            <a:schemeClr val="tx1"/>
                          </a:solidFill>
                          <a:effectLst/>
                          <a:latin typeface="Times New Roman" panose="02020603050405020304" pitchFamily="18" charset="0"/>
                          <a:cs typeface="Times New Roman" panose="02020603050405020304" pitchFamily="18" charset="0"/>
                        </a:rPr>
                        <a:t>512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333238"/>
                  </a:ext>
                </a:extLst>
              </a:tr>
              <a:tr h="431590">
                <a:tc>
                  <a:txBody>
                    <a:bodyPr/>
                    <a:lstStyle/>
                    <a:p>
                      <a:pPr algn="ctr">
                        <a:lnSpc>
                          <a:spcPts val="1800"/>
                        </a:lnSpc>
                      </a:pPr>
                      <a:r>
                        <a:rPr lang="en-US" sz="1800" kern="100">
                          <a:solidFill>
                            <a:schemeClr val="tx1"/>
                          </a:solidFill>
                          <a:effectLst/>
                          <a:latin typeface="Times New Roman" panose="02020603050405020304" pitchFamily="18" charset="0"/>
                          <a:cs typeface="Times New Roman" panose="02020603050405020304" pitchFamily="18" charset="0"/>
                        </a:rPr>
                        <a:t>L8</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Conv4×4, IN, </a:t>
                      </a:r>
                      <a:r>
                        <a:rPr lang="en-US" sz="1800" kern="100" dirty="0" err="1">
                          <a:solidFill>
                            <a:schemeClr val="tx1"/>
                          </a:solidFill>
                          <a:effectLst/>
                          <a:latin typeface="Times New Roman" panose="02020603050405020304" pitchFamily="18" charset="0"/>
                          <a:cs typeface="Times New Roman" panose="02020603050405020304" pitchFamily="18" charset="0"/>
                        </a:rPr>
                        <a:t>LeakyReLU</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cs typeface="Times New Roman" panose="02020603050405020304" pitchFamily="18" charset="0"/>
                        </a:rPr>
                        <a:t>1</a:t>
                      </a:r>
                      <a:r>
                        <a:rPr lang="zh-TW" sz="1800" kern="100" dirty="0">
                          <a:solidFill>
                            <a:schemeClr val="tx1"/>
                          </a:solidFill>
                          <a:effectLst/>
                          <a:latin typeface="Times New Roman" panose="02020603050405020304" pitchFamily="18" charset="0"/>
                          <a:cs typeface="Times New Roman" panose="02020603050405020304" pitchFamily="18" charset="0"/>
                        </a:rPr>
                        <a:t>×</a:t>
                      </a:r>
                      <a:r>
                        <a:rPr lang="en-US" sz="1800" kern="100" dirty="0">
                          <a:solidFill>
                            <a:schemeClr val="tx1"/>
                          </a:solidFill>
                          <a:effectLst/>
                          <a:latin typeface="Times New Roman" panose="02020603050405020304" pitchFamily="18" charset="0"/>
                          <a:cs typeface="Times New Roman" panose="02020603050405020304" pitchFamily="18" charset="0"/>
                        </a:rPr>
                        <a:t>1</a:t>
                      </a:r>
                      <a:r>
                        <a:rPr lang="zh-TW" sz="1800" kern="100" dirty="0">
                          <a:solidFill>
                            <a:schemeClr val="tx1"/>
                          </a:solidFill>
                          <a:effectLst/>
                          <a:latin typeface="Times New Roman" panose="02020603050405020304" pitchFamily="18" charset="0"/>
                          <a:cs typeface="Times New Roman" panose="02020603050405020304" pitchFamily="18" charset="0"/>
                        </a:rPr>
                        <a:t>×</a:t>
                      </a:r>
                      <a:r>
                        <a:rPr lang="en-US" sz="1800" kern="100" dirty="0">
                          <a:solidFill>
                            <a:schemeClr val="tx1"/>
                          </a:solidFill>
                          <a:effectLst/>
                          <a:latin typeface="Times New Roman" panose="02020603050405020304" pitchFamily="18" charset="0"/>
                          <a:cs typeface="Times New Roman" panose="02020603050405020304" pitchFamily="18" charset="0"/>
                        </a:rPr>
                        <a:t>512</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9048710"/>
                  </a:ext>
                </a:extLst>
              </a:tr>
            </a:tbl>
          </a:graphicData>
        </a:graphic>
      </p:graphicFrame>
      <p:sp>
        <p:nvSpPr>
          <p:cNvPr id="4" name="投影片編號版面配置區 3">
            <a:extLst>
              <a:ext uri="{FF2B5EF4-FFF2-40B4-BE49-F238E27FC236}">
                <a16:creationId xmlns:a16="http://schemas.microsoft.com/office/drawing/2014/main" id="{5F16E44B-A892-56CE-C0CE-A0A2026C49C8}"/>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21</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5543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marL="0" indent="0" algn="just">
              <a:buNone/>
            </a:pPr>
            <a:r>
              <a:rPr lang="en-US" altLang="zh-TW" dirty="0">
                <a:effectLst/>
                <a:latin typeface="Times New Roman" panose="02020603050405020304" pitchFamily="18" charset="0"/>
                <a:ea typeface="標楷體" panose="03000509000000000000" pitchFamily="65" charset="-120"/>
              </a:rPr>
              <a:t>  </a:t>
            </a:r>
          </a:p>
          <a:p>
            <a:pPr marL="0" indent="0" algn="just">
              <a:buNone/>
            </a:pPr>
            <a:r>
              <a:rPr lang="en-US" altLang="zh-TW" dirty="0">
                <a:effectLst/>
                <a:latin typeface="Times New Roman" panose="02020603050405020304" pitchFamily="18" charset="0"/>
                <a:ea typeface="標楷體" panose="03000509000000000000" pitchFamily="65" charset="-120"/>
              </a:rPr>
              <a:t> </a:t>
            </a:r>
          </a:p>
        </p:txBody>
      </p:sp>
      <p:graphicFrame>
        <p:nvGraphicFramePr>
          <p:cNvPr id="5" name="表格 4">
            <a:extLst>
              <a:ext uri="{FF2B5EF4-FFF2-40B4-BE49-F238E27FC236}">
                <a16:creationId xmlns:a16="http://schemas.microsoft.com/office/drawing/2014/main" id="{4889F8D4-FD84-6DC5-6A1A-09423B20D26B}"/>
              </a:ext>
            </a:extLst>
          </p:cNvPr>
          <p:cNvGraphicFramePr>
            <a:graphicFrameLocks noGrp="1"/>
          </p:cNvGraphicFramePr>
          <p:nvPr>
            <p:extLst>
              <p:ext uri="{D42A27DB-BD31-4B8C-83A1-F6EECF244321}">
                <p14:modId xmlns:p14="http://schemas.microsoft.com/office/powerpoint/2010/main" val="4135237636"/>
              </p:ext>
            </p:extLst>
          </p:nvPr>
        </p:nvGraphicFramePr>
        <p:xfrm>
          <a:off x="1967346" y="1662546"/>
          <a:ext cx="8146472" cy="4747490"/>
        </p:xfrm>
        <a:graphic>
          <a:graphicData uri="http://schemas.openxmlformats.org/drawingml/2006/table">
            <a:tbl>
              <a:tblPr firstRow="1" firstCol="1" bandRow="1">
                <a:tableStyleId>{5C22544A-7EE6-4342-B048-85BDC9FD1C3A}</a:tableStyleId>
              </a:tblPr>
              <a:tblGrid>
                <a:gridCol w="1438545">
                  <a:extLst>
                    <a:ext uri="{9D8B030D-6E8A-4147-A177-3AD203B41FA5}">
                      <a16:colId xmlns:a16="http://schemas.microsoft.com/office/drawing/2014/main" val="2826317920"/>
                    </a:ext>
                  </a:extLst>
                </a:gridCol>
                <a:gridCol w="3756479">
                  <a:extLst>
                    <a:ext uri="{9D8B030D-6E8A-4147-A177-3AD203B41FA5}">
                      <a16:colId xmlns:a16="http://schemas.microsoft.com/office/drawing/2014/main" val="1736174194"/>
                    </a:ext>
                  </a:extLst>
                </a:gridCol>
                <a:gridCol w="2951448">
                  <a:extLst>
                    <a:ext uri="{9D8B030D-6E8A-4147-A177-3AD203B41FA5}">
                      <a16:colId xmlns:a16="http://schemas.microsoft.com/office/drawing/2014/main" val="1413416383"/>
                    </a:ext>
                  </a:extLst>
                </a:gridCol>
              </a:tblGrid>
              <a:tr h="431590">
                <a:tc gridSpan="3">
                  <a:txBody>
                    <a:bodyPr/>
                    <a:lstStyle/>
                    <a:p>
                      <a:pPr algn="ctr">
                        <a:lnSpc>
                          <a:spcPts val="1800"/>
                        </a:lnSpc>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Decoder</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170947871"/>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Layer</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Type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Shape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3727086"/>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Input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Image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(512+128)</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1322628"/>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L1</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Deconv4×4, IN, 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512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1205577"/>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Deconv4×4, IN, 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4</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512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2982741"/>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L3</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Deconv4×4, IN, 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8</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8</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512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2227907"/>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L4</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Deconv4×4, IN, 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16</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16</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512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75449"/>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L5</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Deconv4×4, IN, 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256</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3932321"/>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L6</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Deconv4×4, IN, 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64</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64</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128</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017880"/>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L7</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Deconv4×4, IN, 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128</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128</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333238"/>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L8</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Deconv4×4, IN, Tanh</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256×256×3</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9048710"/>
                  </a:ext>
                </a:extLst>
              </a:tr>
            </a:tbl>
          </a:graphicData>
        </a:graphic>
      </p:graphicFrame>
      <p:sp>
        <p:nvSpPr>
          <p:cNvPr id="4" name="投影片編號版面配置區 3">
            <a:extLst>
              <a:ext uri="{FF2B5EF4-FFF2-40B4-BE49-F238E27FC236}">
                <a16:creationId xmlns:a16="http://schemas.microsoft.com/office/drawing/2014/main" id="{8456E80B-CFA3-3B46-F50F-30F7B5BB9F78}"/>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22</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66281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marL="0" indent="0" algn="just">
              <a:buNone/>
            </a:pPr>
            <a:r>
              <a:rPr lang="en-US" altLang="zh-TW" dirty="0">
                <a:effectLst/>
                <a:latin typeface="Times New Roman" panose="02020603050405020304" pitchFamily="18" charset="0"/>
                <a:ea typeface="標楷體" panose="03000509000000000000" pitchFamily="65" charset="-120"/>
              </a:rPr>
              <a:t>  </a:t>
            </a:r>
          </a:p>
          <a:p>
            <a:pPr marL="0" indent="0" algn="just">
              <a:buNone/>
            </a:pPr>
            <a:r>
              <a:rPr lang="en-US" altLang="zh-TW" dirty="0">
                <a:effectLst/>
                <a:latin typeface="Times New Roman" panose="02020603050405020304" pitchFamily="18" charset="0"/>
                <a:ea typeface="標楷體" panose="03000509000000000000" pitchFamily="65" charset="-120"/>
              </a:rPr>
              <a:t> </a:t>
            </a:r>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4889F8D4-FD84-6DC5-6A1A-09423B20D26B}"/>
                  </a:ext>
                </a:extLst>
              </p:cNvPr>
              <p:cNvGraphicFramePr>
                <a:graphicFrameLocks noGrp="1"/>
              </p:cNvGraphicFramePr>
              <p:nvPr>
                <p:extLst>
                  <p:ext uri="{D42A27DB-BD31-4B8C-83A1-F6EECF244321}">
                    <p14:modId xmlns:p14="http://schemas.microsoft.com/office/powerpoint/2010/main" val="1890239670"/>
                  </p:ext>
                </p:extLst>
              </p:nvPr>
            </p:nvGraphicFramePr>
            <p:xfrm>
              <a:off x="1967346" y="1662546"/>
              <a:ext cx="8146472" cy="4315900"/>
            </p:xfrm>
            <a:graphic>
              <a:graphicData uri="http://schemas.openxmlformats.org/drawingml/2006/table">
                <a:tbl>
                  <a:tblPr firstRow="1" firstCol="1" bandRow="1">
                    <a:tableStyleId>{5C22544A-7EE6-4342-B048-85BDC9FD1C3A}</a:tableStyleId>
                  </a:tblPr>
                  <a:tblGrid>
                    <a:gridCol w="1438545">
                      <a:extLst>
                        <a:ext uri="{9D8B030D-6E8A-4147-A177-3AD203B41FA5}">
                          <a16:colId xmlns:a16="http://schemas.microsoft.com/office/drawing/2014/main" val="2826317920"/>
                        </a:ext>
                      </a:extLst>
                    </a:gridCol>
                    <a:gridCol w="3756479">
                      <a:extLst>
                        <a:ext uri="{9D8B030D-6E8A-4147-A177-3AD203B41FA5}">
                          <a16:colId xmlns:a16="http://schemas.microsoft.com/office/drawing/2014/main" val="1736174194"/>
                        </a:ext>
                      </a:extLst>
                    </a:gridCol>
                    <a:gridCol w="2951448">
                      <a:extLst>
                        <a:ext uri="{9D8B030D-6E8A-4147-A177-3AD203B41FA5}">
                          <a16:colId xmlns:a16="http://schemas.microsoft.com/office/drawing/2014/main" val="1413416383"/>
                        </a:ext>
                      </a:extLst>
                    </a:gridCol>
                  </a:tblGrid>
                  <a:tr h="431590">
                    <a:tc gridSpan="3">
                      <a:txBody>
                        <a:bodyPr/>
                        <a:lstStyle/>
                        <a:p>
                          <a:pPr algn="ctr">
                            <a:lnSpc>
                              <a:spcPts val="1800"/>
                            </a:lnSpc>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Discriminator</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170947871"/>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Layer</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Type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Shape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3727086"/>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Input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Image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256</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256</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1322628"/>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L1</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Covn5×5, IN, </a:t>
                          </a:r>
                          <a:r>
                            <a:rPr lang="en-US" sz="1800" kern="100" dirty="0" err="1">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LeakyReLU</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128</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128</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1205577"/>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Covn5×5, IN, </a:t>
                          </a:r>
                          <a:r>
                            <a:rPr lang="en-US" sz="1800" kern="100" dirty="0" err="1">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LeakyReLU</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64</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64</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128</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2982741"/>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L3</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Covn5×5, IN, LeakyReLU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256</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2227907"/>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L4</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Covn5×5, IN, LeakyReLU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512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75449"/>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L5</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Covn5×5</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3932321"/>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L6-1</a:t>
                          </a:r>
                          <a14:m>
                            <m:oMath xmlns:m="http://schemas.openxmlformats.org/officeDocument/2006/math">
                              <m:r>
                                <a:rPr lang="en-US" sz="1800" kern="100">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sz="1800" i="1" kern="100">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𝐷</m:t>
                              </m:r>
                              <m:r>
                                <a:rPr lang="en-US" sz="1800" kern="100">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oMath>
                          </a14:m>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Linear</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017880"/>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L6-2</a:t>
                          </a:r>
                          <a14:m>
                            <m:oMath xmlns:m="http://schemas.openxmlformats.org/officeDocument/2006/math">
                              <m:r>
                                <a:rPr lang="en-US" sz="1800" kern="100">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𝐷</m:t>
                                  </m:r>
                                </m:e>
                                <m:sub>
                                  <m:r>
                                    <a:rPr lang="en-US" sz="1800" i="1" kern="100">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𝑠</m:t>
                                  </m:r>
                                </m:sub>
                              </m:sSub>
                              <m:r>
                                <a:rPr lang="en-US" sz="1800" kern="100">
                                  <a:solidFill>
                                    <a:schemeClr val="tx1"/>
                                  </a:solidFill>
                                  <a:effectLst/>
                                  <a:latin typeface="Cambria Math" panose="02040503050406030204" pitchFamily="18" charset="0"/>
                                  <a:ea typeface="標楷體" panose="03000509000000000000" pitchFamily="65" charset="-120"/>
                                  <a:cs typeface="Times New Roman" panose="02020603050405020304" pitchFamily="18" charset="0"/>
                                </a:rPr>
                                <m:t>)</m:t>
                              </m:r>
                            </m:oMath>
                          </a14:m>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Linear</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333238"/>
                      </a:ext>
                    </a:extLst>
                  </a:tr>
                </a:tbl>
              </a:graphicData>
            </a:graphic>
          </p:graphicFrame>
        </mc:Choice>
        <mc:Fallback xmlns="">
          <p:graphicFrame>
            <p:nvGraphicFramePr>
              <p:cNvPr id="5" name="表格 4">
                <a:extLst>
                  <a:ext uri="{FF2B5EF4-FFF2-40B4-BE49-F238E27FC236}">
                    <a16:creationId xmlns:a16="http://schemas.microsoft.com/office/drawing/2014/main" id="{4889F8D4-FD84-6DC5-6A1A-09423B20D26B}"/>
                  </a:ext>
                </a:extLst>
              </p:cNvPr>
              <p:cNvGraphicFramePr>
                <a:graphicFrameLocks noGrp="1"/>
              </p:cNvGraphicFramePr>
              <p:nvPr>
                <p:extLst>
                  <p:ext uri="{D42A27DB-BD31-4B8C-83A1-F6EECF244321}">
                    <p14:modId xmlns:p14="http://schemas.microsoft.com/office/powerpoint/2010/main" val="1890239670"/>
                  </p:ext>
                </p:extLst>
              </p:nvPr>
            </p:nvGraphicFramePr>
            <p:xfrm>
              <a:off x="1967346" y="1662546"/>
              <a:ext cx="8146472" cy="4315900"/>
            </p:xfrm>
            <a:graphic>
              <a:graphicData uri="http://schemas.openxmlformats.org/drawingml/2006/table">
                <a:tbl>
                  <a:tblPr firstRow="1" firstCol="1" bandRow="1">
                    <a:tableStyleId>{5C22544A-7EE6-4342-B048-85BDC9FD1C3A}</a:tableStyleId>
                  </a:tblPr>
                  <a:tblGrid>
                    <a:gridCol w="1438545">
                      <a:extLst>
                        <a:ext uri="{9D8B030D-6E8A-4147-A177-3AD203B41FA5}">
                          <a16:colId xmlns:a16="http://schemas.microsoft.com/office/drawing/2014/main" val="2826317920"/>
                        </a:ext>
                      </a:extLst>
                    </a:gridCol>
                    <a:gridCol w="3756479">
                      <a:extLst>
                        <a:ext uri="{9D8B030D-6E8A-4147-A177-3AD203B41FA5}">
                          <a16:colId xmlns:a16="http://schemas.microsoft.com/office/drawing/2014/main" val="1736174194"/>
                        </a:ext>
                      </a:extLst>
                    </a:gridCol>
                    <a:gridCol w="2951448">
                      <a:extLst>
                        <a:ext uri="{9D8B030D-6E8A-4147-A177-3AD203B41FA5}">
                          <a16:colId xmlns:a16="http://schemas.microsoft.com/office/drawing/2014/main" val="1413416383"/>
                        </a:ext>
                      </a:extLst>
                    </a:gridCol>
                  </a:tblGrid>
                  <a:tr h="431590">
                    <a:tc gridSpan="3">
                      <a:txBody>
                        <a:bodyPr/>
                        <a:lstStyle/>
                        <a:p>
                          <a:pPr algn="ctr">
                            <a:lnSpc>
                              <a:spcPts val="1800"/>
                            </a:lnSpc>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Discriminator</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170947871"/>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Layer</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Type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Shape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3727086"/>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Input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Image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256</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256</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1322628"/>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L1</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Covn5×5, IN, LeakyReLU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128</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128</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64</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1205577"/>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Covn5×5, IN, LeakyReLU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64</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64</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128</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2982741"/>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L3</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Covn5×5, IN, LeakyReLU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256</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2227907"/>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L4</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Covn5×5, IN, LeakyReLU</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512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75449"/>
                      </a:ext>
                    </a:extLst>
                  </a:tr>
                  <a:tr h="431590">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L5</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Covn5×5</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32</a:t>
                          </a:r>
                          <a:r>
                            <a:rPr lang="zh-TW"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3932321"/>
                      </a:ext>
                    </a:extLst>
                  </a:tr>
                  <a:tr h="431590">
                    <a:tc>
                      <a:txBody>
                        <a:bodyPr/>
                        <a:lstStyle/>
                        <a:p>
                          <a:endParaRPr lang="zh-TW"/>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4" t="-802817" r="-467797" b="-109859"/>
                          </a:stretch>
                        </a:blip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Linear</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017880"/>
                      </a:ext>
                    </a:extLst>
                  </a:tr>
                  <a:tr h="431590">
                    <a:tc>
                      <a:txBody>
                        <a:bodyPr/>
                        <a:lstStyle/>
                        <a:p>
                          <a:endParaRPr lang="zh-TW"/>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24" t="-902817" r="-467797" b="-9859"/>
                          </a:stretch>
                        </a:blipFill>
                      </a:tcPr>
                    </a:tc>
                    <a:tc>
                      <a:txBody>
                        <a:bodyPr/>
                        <a:lstStyle/>
                        <a:p>
                          <a:pPr algn="ctr">
                            <a:lnSpc>
                              <a:spcPts val="1800"/>
                            </a:lnSpc>
                          </a:pPr>
                          <a:r>
                            <a:rPr lang="en-US" sz="1800" kern="10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Linear</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800"/>
                            </a:lnSpc>
                          </a:pPr>
                          <a:r>
                            <a:rPr lang="en-US" sz="18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333238"/>
                      </a:ext>
                    </a:extLst>
                  </a:tr>
                </a:tbl>
              </a:graphicData>
            </a:graphic>
          </p:graphicFrame>
        </mc:Fallback>
      </mc:AlternateContent>
      <p:sp>
        <p:nvSpPr>
          <p:cNvPr id="4" name="投影片編號版面配置區 3">
            <a:extLst>
              <a:ext uri="{FF2B5EF4-FFF2-40B4-BE49-F238E27FC236}">
                <a16:creationId xmlns:a16="http://schemas.microsoft.com/office/drawing/2014/main" id="{158CF637-C25A-54E0-A57F-62C143D094C4}"/>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23</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8975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Normalization is to convert the data into a normal distribution with an average of 0 and a standard deviation of 1, so that the distribution of scattered data is limited to a fixed range.</a:t>
            </a:r>
          </a:p>
          <a:p>
            <a:pPr algn="just"/>
            <a:r>
              <a:rPr lang="en-US" altLang="zh-TW" b="1" dirty="0">
                <a:effectLst/>
                <a:latin typeface="Times New Roman" panose="02020603050405020304" pitchFamily="18" charset="0"/>
                <a:ea typeface="標楷體" panose="03000509000000000000" pitchFamily="65" charset="-120"/>
              </a:rPr>
              <a:t>Batch Normalization (BN)</a:t>
            </a:r>
            <a:endParaRPr lang="en-US" altLang="zh-TW" sz="5400" b="1" dirty="0">
              <a:effectLst/>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BN sets a fixed amount of data as a batch and performs normalization for each batch. BN can slow down the gradient descent and internal covariate shift problems that may be encountered when training the model and accelerate the convergence speed of the model. In GAN, the BN layer was originally used to speed up the training of the discriminator, but it was later found to be effective for the generator as well.</a:t>
            </a:r>
            <a:endParaRPr lang="en-US" altLang="zh-TW" sz="4000" b="1" dirty="0">
              <a:effectLst/>
              <a:latin typeface="Times New Roman" panose="02020603050405020304" pitchFamily="18"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B55981F-AA33-B7AC-3A8D-2C68EF34A515}"/>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24</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6851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Given an input batch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Cambria Math" panose="02040503050406030204" pitchFamily="18" charset="0"/>
                      </a:rPr>
                      <m:t>𝑥</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sSup>
                      <m:sSupPr>
                        <m:ctrlPr>
                          <a:rPr lang="zh-TW" altLang="zh-TW" i="1">
                            <a:effectLst/>
                            <a:latin typeface="Cambria Math" panose="02040503050406030204" pitchFamily="18" charset="0"/>
                            <a:ea typeface="Cambria Math" panose="02040503050406030204" pitchFamily="18" charset="0"/>
                          </a:rPr>
                        </m:ctrlPr>
                      </m:sSupPr>
                      <m:e>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ℝ</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𝐶</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𝐻</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𝑊</m:t>
                        </m:r>
                      </m:sup>
                    </m:sSup>
                  </m:oMath>
                </a14:m>
                <a:r>
                  <a:rPr lang="en-US" altLang="zh-TW" dirty="0">
                    <a:effectLst/>
                    <a:latin typeface="Times New Roman" panose="02020603050405020304" pitchFamily="18" charset="0"/>
                    <a:ea typeface="標楷體" panose="03000509000000000000" pitchFamily="65" charset="-120"/>
                  </a:rPr>
                  <a:t> , where N is the number of images, C is the number of channels in the color space, H is the height of the image, W is the width of the image, BN is to normalize the mean and standard deviation of each individual feature channel:</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新細明體" panose="02020500000000000000" pitchFamily="18" charset="-120"/>
                        </a:rPr>
                        <m:t>𝐵𝑁</m:t>
                      </m:r>
                      <m:r>
                        <a:rPr lang="en-US" altLang="zh-TW" i="1" smtClean="0">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smtClean="0">
                          <a:effectLst/>
                          <a:latin typeface="Cambria Math" panose="02040503050406030204" pitchFamily="18" charset="0"/>
                          <a:ea typeface="標楷體" panose="03000509000000000000" pitchFamily="65" charset="-120"/>
                          <a:cs typeface="新細明體" panose="02020500000000000000" pitchFamily="18" charset="-120"/>
                        </a:rPr>
                        <m:t>𝑥</m:t>
                      </m:r>
                      <m:r>
                        <a:rPr lang="en-US" altLang="zh-TW" i="1" smtClean="0">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smtClean="0">
                          <a:effectLst/>
                          <a:latin typeface="Cambria Math" panose="02040503050406030204" pitchFamily="18" charset="0"/>
                          <a:ea typeface="標楷體" panose="03000509000000000000" pitchFamily="65" charset="-120"/>
                          <a:cs typeface="新細明體" panose="02020500000000000000" pitchFamily="18" charset="-120"/>
                        </a:rPr>
                        <m:t>𝛾</m:t>
                      </m:r>
                      <m:d>
                        <m:d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dPr>
                        <m:e>
                          <m:f>
                            <m:f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fPr>
                            <m:num>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𝜇</m:t>
                              </m:r>
                              <m:d>
                                <m:d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d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e>
                              </m:d>
                            </m:num>
                            <m:den>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𝜎</m:t>
                              </m:r>
                              <m:d>
                                <m:d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d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e>
                              </m:d>
                            </m:den>
                          </m:f>
                        </m:e>
                      </m:d>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𝛽</m:t>
                      </m:r>
                    </m:oMath>
                  </m:oMathPara>
                </a14:m>
                <a:endParaRPr lang="en-US" altLang="zh-TW" dirty="0">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where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𝛾</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𝛽</m:t>
                    </m:r>
                    <m:sSup>
                      <m:sSupPr>
                        <m:ctrlPr>
                          <a:rPr lang="zh-TW" altLang="zh-TW" i="1">
                            <a:effectLst/>
                            <a:latin typeface="Cambria Math" panose="02040503050406030204" pitchFamily="18" charset="0"/>
                            <a:ea typeface="Cambria Math" panose="02040503050406030204" pitchFamily="18" charset="0"/>
                          </a:rPr>
                        </m:ctrlPr>
                      </m:sSupPr>
                      <m:e>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ℝ</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𝐶</m:t>
                        </m:r>
                      </m:sup>
                    </m:sSup>
                  </m:oMath>
                </a14:m>
                <a:r>
                  <a:rPr lang="en-US" altLang="zh-TW" dirty="0">
                    <a:effectLst/>
                    <a:latin typeface="Times New Roman" panose="02020603050405020304" pitchFamily="18" charset="0"/>
                    <a:ea typeface="標楷體" panose="03000509000000000000" pitchFamily="65" charset="-120"/>
                  </a:rPr>
                  <a:t> is the affine weights learned from the data.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𝛾</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ad>
                      <m:radPr>
                        <m:degHide m:val="on"/>
                        <m:ctrlPr>
                          <a:rPr lang="zh-TW" altLang="zh-TW" i="1">
                            <a:effectLst/>
                            <a:latin typeface="Cambria Math" panose="02040503050406030204" pitchFamily="18" charset="0"/>
                            <a:ea typeface="Cambria Math" panose="02040503050406030204" pitchFamily="18" charset="0"/>
                          </a:rPr>
                        </m:ctrlPr>
                      </m:radPr>
                      <m:deg/>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𝑉𝑎𝑟</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𝑥</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e>
                    </m:rad>
                  </m:oMath>
                </a14:m>
                <a:r>
                  <a:rPr lang="en-US" altLang="zh-TW" dirty="0">
                    <a:effectLst/>
                    <a:latin typeface="Times New Roman" panose="02020603050405020304" pitchFamily="18" charset="0"/>
                    <a:ea typeface="標楷體" panose="03000509000000000000" pitchFamily="65" charset="-120"/>
                  </a:rPr>
                  <a:t>.</a:t>
                </a:r>
                <a14:m>
                  <m:oMath xmlns:m="http://schemas.openxmlformats.org/officeDocument/2006/math">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𝑉𝑎𝑟</m:t>
                    </m:r>
                    <m:d>
                      <m:dPr>
                        <m:ctrlPr>
                          <a:rPr lang="zh-TW" altLang="zh-TW" i="1">
                            <a:effectLst/>
                            <a:latin typeface="Cambria Math" panose="02040503050406030204" pitchFamily="18" charset="0"/>
                            <a:ea typeface="Cambria Math" panose="02040503050406030204" pitchFamily="18" charset="0"/>
                          </a:rPr>
                        </m:ctrlPr>
                      </m:d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𝑥</m:t>
                        </m:r>
                      </m:e>
                    </m:d>
                  </m:oMath>
                </a14:m>
                <a:r>
                  <a:rPr lang="en-US" altLang="zh-TW" dirty="0">
                    <a:effectLst/>
                    <a:latin typeface="Times New Roman" panose="02020603050405020304" pitchFamily="18" charset="0"/>
                    <a:ea typeface="標楷體" panose="03000509000000000000" pitchFamily="65" charset="-120"/>
                  </a:rPr>
                  <a:t> is the variance of x.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𝛽</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Cambria Math" panose="02040503050406030204" pitchFamily="18" charset="0"/>
                      </a:rPr>
                      <m:t>𝑥</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altLang="zh-TW" dirty="0">
                    <a:effectLst/>
                    <a:latin typeface="Times New Roman" panose="02020603050405020304" pitchFamily="18" charset="0"/>
                    <a:ea typeface="標楷體" panose="03000509000000000000" pitchFamily="65" charset="-120"/>
                  </a:rPr>
                  <a:t>, and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Cambria Math" panose="02040503050406030204" pitchFamily="18" charset="0"/>
                      </a:rPr>
                      <m:t>𝑥</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Cambria Math" panose="02040503050406030204" pitchFamily="18" charset="0"/>
                      </a:rPr>
                      <m:t>𝜎</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Cambria Math" panose="02040503050406030204" pitchFamily="18" charset="0"/>
                      </a:rPr>
                      <m:t>𝑥</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rPr>
                        </m:ctrlPr>
                      </m:sSupPr>
                      <m:e>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ℝ</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𝐶</m:t>
                        </m:r>
                      </m:sup>
                    </m:sSup>
                  </m:oMath>
                </a14:m>
                <a:r>
                  <a:rPr lang="en-US" altLang="zh-TW" dirty="0">
                    <a:effectLst/>
                    <a:latin typeface="Times New Roman" panose="02020603050405020304" pitchFamily="18" charset="0"/>
                    <a:ea typeface="標楷體" panose="03000509000000000000" pitchFamily="65" charset="-120"/>
                  </a:rPr>
                  <a:t> is the mean and standard deviation calculated by independently calculating the batch size and spatial dimension for each feature channel.</a:t>
                </a:r>
                <a:endParaRPr lang="zh-TW" altLang="zh-TW" dirty="0">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182" r="-1159" b="-2953"/>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7B55981F-AA33-B7AC-3A8D-2C68EF34A515}"/>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25</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68533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𝜇</m:t>
                          </m:r>
                        </m:e>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𝑐</m:t>
                          </m:r>
                        </m:sub>
                      </m:sSub>
                      <m:d>
                        <m:d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d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𝑥</m:t>
                          </m:r>
                        </m:e>
                      </m:d>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f>
                        <m:f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fPr>
                        <m:num>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num>
                        <m:den>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𝑁𝐻𝑊</m:t>
                          </m:r>
                        </m:den>
                      </m:f>
                      <m:nary>
                        <m:naryPr>
                          <m:chr m:val="∑"/>
                          <m:limLoc m:val="undOv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naryPr>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𝑛</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sub>
                        <m:sup>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𝑁</m:t>
                          </m:r>
                        </m:sup>
                        <m:e>
                          <m:nary>
                            <m:naryPr>
                              <m:chr m:val="∑"/>
                              <m:limLoc m:val="undOv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naryPr>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h</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sub>
                            <m:sup>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𝐻</m:t>
                              </m:r>
                            </m:sup>
                            <m:e>
                              <m:nary>
                                <m:naryPr>
                                  <m:chr m:val="∑"/>
                                  <m:limLoc m:val="undOv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naryPr>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𝑤</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sub>
                                <m:sup>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𝑊</m:t>
                                  </m:r>
                                </m:sup>
                                <m:e>
                                  <m:sSub>
                                    <m:sSub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𝑥</m:t>
                                      </m:r>
                                    </m:e>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𝑛𝑐h𝑤</m:t>
                                      </m:r>
                                    </m:sub>
                                  </m:sSub>
                                </m:e>
                              </m:nary>
                            </m:e>
                          </m:nary>
                        </m:e>
                      </m:nary>
                    </m:oMath>
                  </m:oMathPara>
                </a14:m>
                <a:endParaRPr lang="en-US" altLang="zh-TW" sz="2400" dirty="0">
                  <a:latin typeface="Times New Roman" panose="02020603050405020304" pitchFamily="18" charset="0"/>
                  <a:ea typeface="標楷體" panose="03000509000000000000" pitchFamily="65" charset="-120"/>
                </a:endParaRPr>
              </a:p>
              <a:p>
                <a:pPr marL="0" indent="0" algn="just">
                  <a:lnSpc>
                    <a:spcPct val="100000"/>
                  </a:lnSpc>
                  <a:buNone/>
                </a:pPr>
                <a:endParaRPr lang="en-US" altLang="zh-TW" sz="2400" dirty="0">
                  <a:latin typeface="Times New Roman" panose="02020603050405020304" pitchFamily="18" charset="0"/>
                  <a:ea typeface="標楷體" panose="03000509000000000000" pitchFamily="65" charset="-120"/>
                </a:endParaRP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𝜎</m:t>
                          </m:r>
                        </m:e>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𝑐</m:t>
                          </m:r>
                        </m:sub>
                      </m:s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𝑥</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ad>
                        <m:radPr>
                          <m:degHide m:val="on"/>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radPr>
                        <m:deg/>
                        <m:e>
                          <m:f>
                            <m:f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fPr>
                            <m:num>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num>
                            <m:den>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𝑁𝐻𝑊</m:t>
                              </m:r>
                            </m:den>
                          </m:f>
                          <m:nary>
                            <m:naryPr>
                              <m:chr m:val="∑"/>
                              <m:limLoc m:val="undOv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naryPr>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𝑛</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sub>
                            <m:sup>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𝑁</m:t>
                              </m:r>
                            </m:sup>
                            <m:e>
                              <m:nary>
                                <m:naryPr>
                                  <m:chr m:val="∑"/>
                                  <m:limLoc m:val="undOv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naryPr>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h</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sub>
                                <m:sup>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𝐻</m:t>
                                  </m:r>
                                </m:sup>
                                <m:e>
                                  <m:nary>
                                    <m:naryPr>
                                      <m:chr m:val="∑"/>
                                      <m:limLoc m:val="undOv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naryPr>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𝑤</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sub>
                                    <m:sup>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𝑊</m:t>
                                      </m:r>
                                    </m:sup>
                                    <m:e>
                                      <m:sSup>
                                        <m:sSup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sSupPr>
                                        <m:e>
                                          <m:sSub>
                                            <m:sSub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𝑥</m:t>
                                              </m:r>
                                            </m:e>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𝑛𝑐h𝑤</m:t>
                                              </m:r>
                                            </m:sub>
                                          </m:s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𝜇</m:t>
                                              </m:r>
                                            </m:e>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𝑐</m:t>
                                              </m:r>
                                            </m:sub>
                                          </m:sSub>
                                          <m:d>
                                            <m:d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d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𝑥</m:t>
                                              </m:r>
                                            </m:e>
                                          </m:d>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e>
                                        <m:sup>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2</m:t>
                                          </m:r>
                                        </m:sup>
                                      </m:sSup>
                                    </m:e>
                                  </m:nary>
                                </m:e>
                              </m:nary>
                            </m:e>
                          </m:nary>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𝜖</m:t>
                          </m:r>
                        </m:e>
                      </m:rad>
                    </m:oMath>
                  </m:oMathPara>
                </a14:m>
                <a:endParaRPr lang="en-US" altLang="zh-TW" sz="2400" dirty="0">
                  <a:latin typeface="Times New Roman" panose="02020603050405020304" pitchFamily="18" charset="0"/>
                  <a:ea typeface="標楷體" panose="03000509000000000000" pitchFamily="65" charset="-120"/>
                </a:endParaRPr>
              </a:p>
              <a:p>
                <a:pPr algn="just">
                  <a:lnSpc>
                    <a:spcPct val="100000"/>
                  </a:lnSpc>
                </a:pPr>
                <a:r>
                  <a:rPr lang="en-US" altLang="zh-TW" dirty="0">
                    <a:effectLst/>
                    <a:latin typeface="Times New Roman" panose="02020603050405020304" pitchFamily="18" charset="0"/>
                    <a:ea typeface="標楷體" panose="03000509000000000000" pitchFamily="65" charset="-120"/>
                  </a:rPr>
                  <a:t>where the constant </a:t>
                </a:r>
                <a14:m>
                  <m:oMath xmlns:m="http://schemas.openxmlformats.org/officeDocument/2006/math">
                    <m:r>
                      <a:rPr lang="en-US" altLang="zh-TW" i="1">
                        <a:effectLst/>
                        <a:latin typeface="Cambria Math" panose="02040503050406030204" pitchFamily="18" charset="0"/>
                        <a:ea typeface="標楷體" panose="03000509000000000000" pitchFamily="65" charset="-120"/>
                      </a:rPr>
                      <m:t>𝜖</m:t>
                    </m:r>
                  </m:oMath>
                </a14:m>
                <a:r>
                  <a:rPr lang="en-US" altLang="zh-TW" dirty="0">
                    <a:effectLst/>
                    <a:latin typeface="Times New Roman" panose="02020603050405020304" pitchFamily="18" charset="0"/>
                    <a:ea typeface="標楷體" panose="03000509000000000000" pitchFamily="65" charset="-120"/>
                  </a:rPr>
                  <a:t> is added to the calculated standard deviation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𝜎</m:t>
                        </m:r>
                      </m:e>
                      <m:sub>
                        <m:r>
                          <a:rPr lang="en-US" altLang="zh-TW" i="1">
                            <a:effectLst/>
                            <a:latin typeface="Cambria Math" panose="02040503050406030204" pitchFamily="18" charset="0"/>
                            <a:ea typeface="標楷體" panose="03000509000000000000" pitchFamily="65" charset="-120"/>
                          </a:rPr>
                          <m:t>𝑐</m:t>
                        </m:r>
                      </m:sub>
                    </m:sSub>
                    <m:r>
                      <a:rPr lang="en-US" altLang="zh-TW">
                        <a:effectLst/>
                        <a:latin typeface="Cambria Math" panose="02040503050406030204" pitchFamily="18" charset="0"/>
                        <a:ea typeface="標楷體" panose="03000509000000000000" pitchFamily="65" charset="-120"/>
                      </a:rPr>
                      <m:t>(</m:t>
                    </m:r>
                    <m:r>
                      <a:rPr lang="en-US" altLang="zh-TW" i="1">
                        <a:effectLst/>
                        <a:latin typeface="Cambria Math" panose="02040503050406030204" pitchFamily="18" charset="0"/>
                        <a:ea typeface="標楷體" panose="03000509000000000000" pitchFamily="65" charset="-120"/>
                      </a:rPr>
                      <m:t>𝑥</m:t>
                    </m:r>
                    <m:r>
                      <a:rPr lang="en-US" altLang="zh-TW">
                        <a:effectLst/>
                        <a:latin typeface="Cambria Math" panose="02040503050406030204" pitchFamily="18" charset="0"/>
                        <a:ea typeface="標楷體" panose="03000509000000000000" pitchFamily="65" charset="-120"/>
                      </a:rPr>
                      <m:t>)</m:t>
                    </m:r>
                  </m:oMath>
                </a14:m>
                <a:r>
                  <a:rPr lang="en-US" altLang="zh-TW" dirty="0">
                    <a:effectLst/>
                    <a:latin typeface="Times New Roman" panose="02020603050405020304" pitchFamily="18" charset="0"/>
                    <a:ea typeface="標楷體" panose="03000509000000000000" pitchFamily="65" charset="-120"/>
                  </a:rPr>
                  <a:t>.</a:t>
                </a:r>
                <a:endParaRPr lang="zh-TW" altLang="zh-TW" dirty="0">
                  <a:effectLst/>
                  <a:latin typeface="Times New Roman" panose="02020603050405020304" pitchFamily="18" charset="0"/>
                  <a:ea typeface="細明體" panose="02020509000000000000" pitchFamily="49" charset="-120"/>
                </a:endParaRPr>
              </a:p>
              <a:p>
                <a:pPr marL="0" indent="0" algn="just">
                  <a:lnSpc>
                    <a:spcPct val="100000"/>
                  </a:lnSpc>
                  <a:buNone/>
                </a:pPr>
                <a:endParaRPr lang="en-US" altLang="zh-TW" dirty="0">
                  <a:latin typeface="Times New Roman" panose="02020603050405020304" pitchFamily="18" charset="0"/>
                  <a:ea typeface="標楷體" panose="03000509000000000000" pitchFamily="65" charset="-120"/>
                </a:endParaRPr>
              </a:p>
              <a:p>
                <a:pPr marL="0" indent="0" algn="just">
                  <a:lnSpc>
                    <a:spcPct val="100000"/>
                  </a:lnSpc>
                  <a:buNone/>
                </a:pPr>
                <a:endParaRPr lang="en-US" altLang="zh-TW" dirty="0">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r="-115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7B55981F-AA33-B7AC-3A8D-2C68EF34A515}"/>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26</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277907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b="1" dirty="0">
                <a:effectLst/>
                <a:latin typeface="Times New Roman" panose="02020603050405020304" pitchFamily="18" charset="0"/>
                <a:ea typeface="標楷體" panose="03000509000000000000" pitchFamily="65" charset="-120"/>
              </a:rPr>
              <a:t>Instance Normalization (IN)</a:t>
            </a:r>
          </a:p>
          <a:p>
            <a:pPr algn="just"/>
            <a:r>
              <a:rPr lang="en-US" altLang="zh-TW" dirty="0">
                <a:effectLst/>
                <a:latin typeface="Times New Roman" panose="02020603050405020304" pitchFamily="18" charset="0"/>
                <a:ea typeface="標楷體" panose="03000509000000000000" pitchFamily="65" charset="-120"/>
              </a:rPr>
              <a:t>BN uses mini-batch statistics during training and replaces them with new statistics during model inference, which leads to differences between training and inference.</a:t>
            </a:r>
          </a:p>
          <a:p>
            <a:pPr algn="just"/>
            <a:r>
              <a:rPr lang="en-US" altLang="zh-TW" dirty="0">
                <a:effectLst/>
                <a:latin typeface="Times New Roman" panose="02020603050405020304" pitchFamily="18" charset="0"/>
                <a:ea typeface="標楷體" panose="03000509000000000000" pitchFamily="65" charset="-120"/>
              </a:rPr>
              <a:t>IN performs normalization for each data.</a:t>
            </a:r>
          </a:p>
          <a:p>
            <a:pPr algn="just"/>
            <a:r>
              <a:rPr lang="en-US" altLang="zh-TW" dirty="0">
                <a:latin typeface="Times New Roman" panose="02020603050405020304" pitchFamily="18" charset="0"/>
                <a:ea typeface="標楷體" panose="03000509000000000000" pitchFamily="65" charset="-120"/>
              </a:rPr>
              <a:t>I</a:t>
            </a:r>
            <a:r>
              <a:rPr lang="en-US" altLang="zh-TW" dirty="0">
                <a:effectLst/>
                <a:latin typeface="Times New Roman" panose="02020603050405020304" pitchFamily="18" charset="0"/>
                <a:ea typeface="標楷體" panose="03000509000000000000" pitchFamily="65" charset="-120"/>
              </a:rPr>
              <a:t>t was found that replacing the BN layer with the IN layer can significantly improve the style transfer network.</a:t>
            </a:r>
          </a:p>
          <a:p>
            <a:pPr algn="just"/>
            <a:endParaRPr lang="zh-TW" altLang="zh-TW" dirty="0">
              <a:latin typeface="Times New Roman" panose="02020603050405020304" pitchFamily="18"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7B55981F-AA33-B7AC-3A8D-2C68EF34A515}"/>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27</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13605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For image data, the style in each image are differences, and normalization for each image can improve the model’s ability to process images in different styles:</a:t>
                </a: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新細明體" panose="02020500000000000000" pitchFamily="18" charset="-120"/>
                        </a:rPr>
                        <m:t>𝐼𝑁</m:t>
                      </m:r>
                      <m:d>
                        <m:d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d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e>
                      </m:d>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𝛾</m:t>
                      </m:r>
                      <m:d>
                        <m:d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dPr>
                        <m:e>
                          <m:f>
                            <m:f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fPr>
                            <m:num>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𝜇</m:t>
                              </m:r>
                              <m:d>
                                <m:d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d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e>
                              </m:d>
                            </m:num>
                            <m:den>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𝜎</m:t>
                              </m:r>
                              <m:d>
                                <m:d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d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e>
                              </m:d>
                            </m:den>
                          </m:f>
                        </m:e>
                      </m:d>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𝛽</m:t>
                      </m:r>
                    </m:oMath>
                  </m:oMathPara>
                </a14:m>
                <a:endParaRPr lang="en-US" altLang="zh-TW" dirty="0">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where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𝛾</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𝛽</m:t>
                    </m:r>
                    <m:sSup>
                      <m:sSupPr>
                        <m:ctrlPr>
                          <a:rPr lang="zh-TW" altLang="zh-TW" i="1">
                            <a:effectLst/>
                            <a:latin typeface="Cambria Math" panose="02040503050406030204" pitchFamily="18" charset="0"/>
                            <a:ea typeface="Cambria Math" panose="02040503050406030204" pitchFamily="18" charset="0"/>
                          </a:rPr>
                        </m:ctrlPr>
                      </m:sSupPr>
                      <m:e>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ℝ</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𝐶</m:t>
                        </m:r>
                      </m:sup>
                    </m:sSup>
                  </m:oMath>
                </a14:m>
                <a:r>
                  <a:rPr lang="en-US" altLang="zh-TW" dirty="0">
                    <a:effectLst/>
                    <a:latin typeface="Times New Roman" panose="02020603050405020304" pitchFamily="18" charset="0"/>
                    <a:ea typeface="標楷體" panose="03000509000000000000" pitchFamily="65" charset="-120"/>
                  </a:rPr>
                  <a:t> is the affine weights learned from the data.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𝛾</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ad>
                      <m:radPr>
                        <m:degHide m:val="on"/>
                        <m:ctrlPr>
                          <a:rPr lang="zh-TW" altLang="zh-TW" i="1">
                            <a:effectLst/>
                            <a:latin typeface="Cambria Math" panose="02040503050406030204" pitchFamily="18" charset="0"/>
                            <a:ea typeface="Cambria Math" panose="02040503050406030204" pitchFamily="18" charset="0"/>
                          </a:rPr>
                        </m:ctrlPr>
                      </m:radPr>
                      <m:deg/>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𝑉𝑎𝑟</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𝑥</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e>
                    </m:rad>
                  </m:oMath>
                </a14:m>
                <a:r>
                  <a:rPr lang="en-US" altLang="zh-TW" dirty="0">
                    <a:effectLst/>
                    <a:latin typeface="Times New Roman" panose="02020603050405020304" pitchFamily="18" charset="0"/>
                    <a:ea typeface="標楷體" panose="03000509000000000000" pitchFamily="65" charset="-120"/>
                  </a:rPr>
                  <a:t>.</a:t>
                </a:r>
                <a14:m>
                  <m:oMath xmlns:m="http://schemas.openxmlformats.org/officeDocument/2006/math">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𝑉𝑎𝑟</m:t>
                    </m:r>
                    <m:d>
                      <m:dPr>
                        <m:ctrlPr>
                          <a:rPr lang="zh-TW" altLang="zh-TW" i="1">
                            <a:effectLst/>
                            <a:latin typeface="Cambria Math" panose="02040503050406030204" pitchFamily="18" charset="0"/>
                            <a:ea typeface="Cambria Math" panose="02040503050406030204" pitchFamily="18" charset="0"/>
                          </a:rPr>
                        </m:ctrlPr>
                      </m:d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𝑥</m:t>
                        </m:r>
                      </m:e>
                    </m:d>
                  </m:oMath>
                </a14:m>
                <a:r>
                  <a:rPr lang="en-US" altLang="zh-TW" dirty="0">
                    <a:effectLst/>
                    <a:latin typeface="Times New Roman" panose="02020603050405020304" pitchFamily="18" charset="0"/>
                    <a:ea typeface="標楷體" panose="03000509000000000000" pitchFamily="65" charset="-120"/>
                  </a:rPr>
                  <a:t> is the variance of x.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𝛽</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Cambria Math" panose="02040503050406030204" pitchFamily="18" charset="0"/>
                      </a:rPr>
                      <m:t>𝑥</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altLang="zh-TW" dirty="0">
                    <a:effectLst/>
                    <a:latin typeface="Times New Roman" panose="02020603050405020304" pitchFamily="18" charset="0"/>
                    <a:ea typeface="標楷體" panose="03000509000000000000" pitchFamily="65" charset="-120"/>
                  </a:rPr>
                  <a:t>, and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𝜇</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Cambria Math" panose="02040503050406030204" pitchFamily="18" charset="0"/>
                      </a:rPr>
                      <m:t>𝑥</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Cambria Math" panose="02040503050406030204" pitchFamily="18" charset="0"/>
                      </a:rPr>
                      <m:t>𝜎</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Cambria Math" panose="02040503050406030204" pitchFamily="18" charset="0"/>
                      </a:rPr>
                      <m:t>𝑥</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sSup>
                      <m:sSupPr>
                        <m:ctrlPr>
                          <a:rPr lang="zh-TW" altLang="zh-TW" i="1">
                            <a:effectLst/>
                            <a:latin typeface="Cambria Math" panose="02040503050406030204" pitchFamily="18" charset="0"/>
                            <a:ea typeface="Cambria Math" panose="02040503050406030204" pitchFamily="18" charset="0"/>
                          </a:rPr>
                        </m:ctrlPr>
                      </m:sSupPr>
                      <m:e>
                        <m:r>
                          <a:rPr lang="en-US" altLang="zh-TW">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ℝ</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𝐶</m:t>
                        </m:r>
                      </m:sup>
                    </m:sSup>
                  </m:oMath>
                </a14:m>
                <a:r>
                  <a:rPr lang="en-US" altLang="zh-TW" dirty="0">
                    <a:effectLst/>
                    <a:latin typeface="Times New Roman" panose="02020603050405020304" pitchFamily="18" charset="0"/>
                    <a:ea typeface="標楷體" panose="03000509000000000000" pitchFamily="65" charset="-120"/>
                  </a:rPr>
                  <a:t>.</a:t>
                </a:r>
                <a:endParaRPr lang="zh-TW" altLang="zh-TW" dirty="0">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311" r="-115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7B55981F-AA33-B7AC-3A8D-2C68EF34A515}"/>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28</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80452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Unlike BN, IN calculates the mean and standard deviation for each feature channel and the spatial dimension of each sample:</a:t>
                </a:r>
                <a:endParaRPr lang="zh-TW" altLang="zh-TW" dirty="0">
                  <a:effectLst/>
                  <a:latin typeface="Times New Roman" panose="02020603050405020304" pitchFamily="18" charset="0"/>
                  <a:ea typeface="細明體" panose="02020509000000000000" pitchFamily="49" charset="-120"/>
                </a:endParaRP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𝜇</m:t>
                          </m:r>
                        </m:e>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𝑛𝑐</m:t>
                          </m:r>
                        </m:sub>
                      </m:sSub>
                      <m:d>
                        <m:d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d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𝑥</m:t>
                          </m:r>
                        </m:e>
                      </m:d>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f>
                        <m:f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fPr>
                        <m:num>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num>
                        <m:den>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𝐻𝑊</m:t>
                          </m:r>
                        </m:den>
                      </m:f>
                      <m:nary>
                        <m:naryPr>
                          <m:chr m:val="∑"/>
                          <m:limLoc m:val="undOv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naryPr>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h</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sub>
                        <m:sup>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𝐻</m:t>
                          </m:r>
                        </m:sup>
                        <m:e>
                          <m:nary>
                            <m:naryPr>
                              <m:chr m:val="∑"/>
                              <m:limLoc m:val="undOv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naryPr>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𝑤</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sub>
                            <m:sup>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𝑊</m:t>
                              </m:r>
                            </m:sup>
                            <m:e>
                              <m:sSub>
                                <m:sSub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𝑥</m:t>
                                  </m:r>
                                </m:e>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𝑛𝑐h𝑤</m:t>
                                  </m:r>
                                </m:sub>
                              </m:sSub>
                            </m:e>
                          </m:nary>
                        </m:e>
                      </m:nary>
                    </m:oMath>
                  </m:oMathPara>
                </a14:m>
                <a:endParaRPr lang="en-US" altLang="zh-TW" sz="2400" dirty="0">
                  <a:latin typeface="Times New Roman" panose="02020603050405020304" pitchFamily="18" charset="0"/>
                  <a:ea typeface="標楷體" panose="03000509000000000000" pitchFamily="65" charset="-120"/>
                </a:endParaRPr>
              </a:p>
              <a:p>
                <a:pPr marL="0" indent="0" algn="just">
                  <a:lnSpc>
                    <a:spcPct val="100000"/>
                  </a:lnSpc>
                  <a:buNone/>
                </a:pPr>
                <a:endParaRPr lang="en-US" altLang="zh-TW" sz="2400" dirty="0">
                  <a:latin typeface="Times New Roman" panose="02020603050405020304" pitchFamily="18" charset="0"/>
                  <a:ea typeface="標楷體" panose="03000509000000000000" pitchFamily="65" charset="-120"/>
                </a:endParaRP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𝜎</m:t>
                          </m:r>
                        </m:e>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𝑛𝑐</m:t>
                          </m:r>
                        </m:sub>
                      </m:s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𝑥</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ad>
                        <m:radPr>
                          <m:degHide m:val="on"/>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radPr>
                        <m:deg/>
                        <m:e>
                          <m:f>
                            <m:f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fPr>
                            <m:num>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num>
                            <m:den>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𝐻𝑊</m:t>
                              </m:r>
                            </m:den>
                          </m:f>
                          <m:nary>
                            <m:naryPr>
                              <m:chr m:val="∑"/>
                              <m:limLoc m:val="undOv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naryPr>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h</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sub>
                            <m:sup>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𝐻</m:t>
                              </m:r>
                            </m:sup>
                            <m:e>
                              <m:nary>
                                <m:naryPr>
                                  <m:chr m:val="∑"/>
                                  <m:limLoc m:val="undOv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naryPr>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𝑤</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1</m:t>
                                  </m:r>
                                </m:sub>
                                <m:sup>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𝑊</m:t>
                                  </m:r>
                                </m:sup>
                                <m:e>
                                  <m:sSup>
                                    <m:sSup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sSupPr>
                                    <m:e>
                                      <m:sSub>
                                        <m:sSub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𝑥</m:t>
                                          </m:r>
                                        </m:e>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𝑛𝑐h𝑤</m:t>
                                          </m:r>
                                        </m:sub>
                                      </m:s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𝜇</m:t>
                                          </m:r>
                                        </m:e>
                                        <m:sub>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𝑛𝑐</m:t>
                                          </m:r>
                                        </m:sub>
                                      </m:sSub>
                                      <m:d>
                                        <m:dPr>
                                          <m:ctrlPr>
                                            <a:rPr lang="zh-TW" altLang="zh-TW" sz="2400" i="1">
                                              <a:effectLst/>
                                              <a:latin typeface="Cambria Math" panose="02040503050406030204" pitchFamily="18" charset="0"/>
                                              <a:ea typeface="Cambria Math" panose="02040503050406030204" pitchFamily="18" charset="0"/>
                                              <a:cs typeface="新細明體" panose="02020500000000000000" pitchFamily="18" charset="-120"/>
                                            </a:rPr>
                                          </m:ctrlPr>
                                        </m:dPr>
                                        <m:e>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𝑥</m:t>
                                          </m:r>
                                        </m:e>
                                      </m:d>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e>
                                    <m:sup>
                                      <m:r>
                                        <a:rPr lang="en-US" altLang="zh-TW" sz="2400">
                                          <a:effectLst/>
                                          <a:latin typeface="Cambria Math" panose="02040503050406030204" pitchFamily="18" charset="0"/>
                                          <a:ea typeface="標楷體" panose="03000509000000000000" pitchFamily="65" charset="-120"/>
                                          <a:cs typeface="新細明體" panose="02020500000000000000" pitchFamily="18" charset="-120"/>
                                        </a:rPr>
                                        <m:t>2</m:t>
                                      </m:r>
                                    </m:sup>
                                  </m:sSup>
                                </m:e>
                              </m:nary>
                            </m:e>
                          </m:nary>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sz="2400" i="1">
                              <a:effectLst/>
                              <a:latin typeface="Cambria Math" panose="02040503050406030204" pitchFamily="18" charset="0"/>
                              <a:ea typeface="標楷體" panose="03000509000000000000" pitchFamily="65" charset="-120"/>
                              <a:cs typeface="新細明體" panose="02020500000000000000" pitchFamily="18" charset="-120"/>
                            </a:rPr>
                            <m:t>𝜖</m:t>
                          </m:r>
                        </m:e>
                      </m:rad>
                    </m:oMath>
                  </m:oMathPara>
                </a14:m>
                <a:endParaRPr lang="en-US" altLang="zh-TW" sz="2400" dirty="0">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where the constant </a:t>
                </a:r>
                <a14:m>
                  <m:oMath xmlns:m="http://schemas.openxmlformats.org/officeDocument/2006/math">
                    <m:r>
                      <a:rPr lang="en-US" altLang="zh-TW" i="1">
                        <a:effectLst/>
                        <a:latin typeface="Cambria Math" panose="02040503050406030204" pitchFamily="18" charset="0"/>
                        <a:ea typeface="標楷體" panose="03000509000000000000" pitchFamily="65" charset="-120"/>
                      </a:rPr>
                      <m:t>𝜖</m:t>
                    </m:r>
                  </m:oMath>
                </a14:m>
                <a:r>
                  <a:rPr lang="en-US" altLang="zh-TW" dirty="0">
                    <a:effectLst/>
                    <a:latin typeface="Times New Roman" panose="02020603050405020304" pitchFamily="18" charset="0"/>
                    <a:ea typeface="標楷體" panose="03000509000000000000" pitchFamily="65" charset="-120"/>
                  </a:rPr>
                  <a:t> is added to the calculated standard deviation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𝜎</m:t>
                        </m:r>
                      </m:e>
                      <m:sub>
                        <m:r>
                          <a:rPr lang="en-US" altLang="zh-TW" i="1">
                            <a:effectLst/>
                            <a:latin typeface="Cambria Math" panose="02040503050406030204" pitchFamily="18" charset="0"/>
                            <a:ea typeface="標楷體" panose="03000509000000000000" pitchFamily="65" charset="-120"/>
                          </a:rPr>
                          <m:t>𝑛𝑐</m:t>
                        </m:r>
                      </m:sub>
                    </m:sSub>
                    <m:r>
                      <a:rPr lang="en-US" altLang="zh-TW">
                        <a:effectLst/>
                        <a:latin typeface="Cambria Math" panose="02040503050406030204" pitchFamily="18" charset="0"/>
                        <a:ea typeface="標楷體" panose="03000509000000000000" pitchFamily="65" charset="-120"/>
                      </a:rPr>
                      <m:t>(</m:t>
                    </m:r>
                    <m:r>
                      <a:rPr lang="en-US" altLang="zh-TW" i="1">
                        <a:effectLst/>
                        <a:latin typeface="Cambria Math" panose="02040503050406030204" pitchFamily="18" charset="0"/>
                        <a:ea typeface="標楷體" panose="03000509000000000000" pitchFamily="65" charset="-120"/>
                      </a:rPr>
                      <m:t>𝑥</m:t>
                    </m:r>
                    <m:r>
                      <a:rPr lang="en-US" altLang="zh-TW">
                        <a:effectLst/>
                        <a:latin typeface="Cambria Math" panose="02040503050406030204" pitchFamily="18" charset="0"/>
                        <a:ea typeface="標楷體" panose="03000509000000000000" pitchFamily="65" charset="-120"/>
                      </a:rPr>
                      <m:t>)</m:t>
                    </m:r>
                  </m:oMath>
                </a14:m>
                <a:r>
                  <a:rPr lang="en-US" altLang="zh-TW" dirty="0">
                    <a:effectLst/>
                    <a:latin typeface="Times New Roman" panose="02020603050405020304" pitchFamily="18" charset="0"/>
                    <a:ea typeface="標楷體" panose="03000509000000000000" pitchFamily="65" charset="-120"/>
                  </a:rPr>
                  <a:t>.</a:t>
                </a:r>
                <a:endParaRPr lang="zh-TW" altLang="zh-TW" dirty="0">
                  <a:effectLst/>
                  <a:latin typeface="Times New Roman" panose="02020603050405020304" pitchFamily="18" charset="0"/>
                  <a:ea typeface="細明體" panose="02020509000000000000" pitchFamily="49"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311" r="-1159" b="-256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7B55981F-AA33-B7AC-3A8D-2C68EF34A515}"/>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29</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9213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INTRODUCTION</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The goal is to input images of handwritten characters written by the user into the GAN and generate calligraphic</a:t>
            </a:r>
            <a:r>
              <a:rPr lang="zh-TW" altLang="en-US" dirty="0">
                <a:effectLst/>
                <a:latin typeface="Times New Roman" panose="02020603050405020304" pitchFamily="18" charset="0"/>
                <a:ea typeface="標楷體" panose="03000509000000000000" pitchFamily="65" charset="-120"/>
              </a:rPr>
              <a:t> </a:t>
            </a:r>
            <a:r>
              <a:rPr lang="en-US" altLang="zh-TW" dirty="0">
                <a:effectLst/>
                <a:latin typeface="Times New Roman" panose="02020603050405020304" pitchFamily="18" charset="0"/>
                <a:ea typeface="標楷體" panose="03000509000000000000" pitchFamily="65" charset="-120"/>
              </a:rPr>
              <a:t>style characters with the user’s handwriting. In this thesis, we propose a model to implement it.</a:t>
            </a:r>
          </a:p>
        </p:txBody>
      </p:sp>
      <p:sp>
        <p:nvSpPr>
          <p:cNvPr id="4" name="投影片編號版面配置區 3">
            <a:extLst>
              <a:ext uri="{FF2B5EF4-FFF2-40B4-BE49-F238E27FC236}">
                <a16:creationId xmlns:a16="http://schemas.microsoft.com/office/drawing/2014/main" id="{08C03EE5-D7E8-11D5-860F-7728ED187C00}"/>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pPr/>
              <a:t>3</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pic>
        <p:nvPicPr>
          <p:cNvPr id="5" name="圖片 4" descr="一張含有 文字, 設計 的圖片&#10;&#10;自動產生的描述">
            <a:extLst>
              <a:ext uri="{FF2B5EF4-FFF2-40B4-BE49-F238E27FC236}">
                <a16:creationId xmlns:a16="http://schemas.microsoft.com/office/drawing/2014/main" id="{2B2ADAEB-3F4C-D238-89A6-A4EBFE93C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964" y="3094182"/>
            <a:ext cx="7126072" cy="3763818"/>
          </a:xfrm>
          <a:prstGeom prst="rect">
            <a:avLst/>
          </a:prstGeom>
        </p:spPr>
      </p:pic>
    </p:spTree>
    <p:extLst>
      <p:ext uri="{BB962C8B-B14F-4D97-AF65-F5344CB8AC3E}">
        <p14:creationId xmlns:p14="http://schemas.microsoft.com/office/powerpoint/2010/main" val="38661985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lnSpcReduction="10000"/>
              </a:bodyPr>
              <a:lstStyle/>
              <a:p>
                <a:pPr algn="just"/>
                <a:r>
                  <a:rPr lang="en-US" altLang="zh-TW" b="1" dirty="0">
                    <a:effectLst/>
                    <a:latin typeface="Times New Roman" panose="02020603050405020304" pitchFamily="18" charset="0"/>
                    <a:ea typeface="標楷體" panose="03000509000000000000" pitchFamily="65" charset="-120"/>
                  </a:rPr>
                  <a:t>Cross Attention Block</a:t>
                </a:r>
              </a:p>
              <a:p>
                <a:pPr algn="just"/>
                <a:r>
                  <a:rPr lang="en-US" altLang="zh-TW" dirty="0">
                    <a:effectLst/>
                    <a:latin typeface="Times New Roman" panose="02020603050405020304" pitchFamily="18" charset="0"/>
                    <a:ea typeface="標楷體" panose="03000509000000000000" pitchFamily="65" charset="-120"/>
                  </a:rPr>
                  <a:t>The input features of our cross-attention block are content image feature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dirty="0">
                    <a:effectLst/>
                    <a:latin typeface="Times New Roman" panose="02020603050405020304" pitchFamily="18" charset="0"/>
                    <a:ea typeface="標楷體" panose="03000509000000000000" pitchFamily="65" charset="-120"/>
                  </a:rPr>
                  <a:t> and skeleton image feature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𝑘</m:t>
                        </m:r>
                      </m:sub>
                    </m:sSub>
                  </m:oMath>
                </a14:m>
                <a:r>
                  <a:rPr lang="en-US" altLang="zh-TW" dirty="0">
                    <a:effectLst/>
                    <a:latin typeface="Times New Roman" panose="02020603050405020304" pitchFamily="18" charset="0"/>
                    <a:ea typeface="標楷體" panose="03000509000000000000" pitchFamily="65" charset="-120"/>
                  </a:rPr>
                  <a:t>.</a:t>
                </a:r>
              </a:p>
              <a:p>
                <a:pPr algn="just"/>
                <a:r>
                  <a:rPr lang="en-US" altLang="zh-TW" dirty="0">
                    <a:effectLst/>
                    <a:latin typeface="Times New Roman" panose="02020603050405020304" pitchFamily="18" charset="0"/>
                    <a:ea typeface="標楷體" panose="03000509000000000000" pitchFamily="65" charset="-120"/>
                  </a:rPr>
                  <a:t>First, we calculate the attention for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dirty="0">
                    <a:effectLst/>
                    <a:latin typeface="Times New Roman" panose="02020603050405020304" pitchFamily="18" charset="0"/>
                    <a:ea typeface="標楷體" panose="03000509000000000000" pitchFamily="65" charset="-120"/>
                  </a:rPr>
                  <a:t> and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𝑘</m:t>
                        </m:r>
                      </m:sub>
                    </m:sSub>
                  </m:oMath>
                </a14:m>
                <a:r>
                  <a:rPr lang="en-US" altLang="zh-TW" dirty="0">
                    <a:effectLst/>
                    <a:latin typeface="Times New Roman" panose="02020603050405020304" pitchFamily="18" charset="0"/>
                    <a:ea typeface="標楷體" panose="03000509000000000000" pitchFamily="65" charset="-120"/>
                  </a:rPr>
                  <a:t>. The cross-attention mechanism work as follows:</a:t>
                </a:r>
              </a:p>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zh-TW" altLang="zh-TW" i="1" smtClean="0">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𝛼</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𝑗</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𝑖</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f>
                        <m:f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fPr>
                        <m:num>
                          <m:r>
                            <m:rPr>
                              <m:sty m:val="p"/>
                            </m:rPr>
                            <a:rPr lang="en-US" altLang="zh-TW">
                              <a:effectLst/>
                              <a:latin typeface="Cambria Math" panose="02040503050406030204" pitchFamily="18" charset="0"/>
                              <a:ea typeface="標楷體" panose="03000509000000000000" pitchFamily="65" charset="-120"/>
                              <a:cs typeface="新細明體" panose="02020500000000000000" pitchFamily="18" charset="-120"/>
                            </a:rPr>
                            <m:t>exp</m:t>
                          </m:r>
                          <m:r>
                            <a:rPr lang="en-US" altLang="zh-TW">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𝑣</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𝑖𝑗</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num>
                        <m:den>
                          <m:nary>
                            <m:naryPr>
                              <m:chr m:val="∑"/>
                              <m:limLoc m:val="undOv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naryPr>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𝑖</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−1</m:t>
                              </m:r>
                            </m:sub>
                            <m:sup>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𝑁</m:t>
                              </m:r>
                            </m:sup>
                            <m:e>
                              <m:r>
                                <m:rPr>
                                  <m:sty m:val="p"/>
                                </m:rPr>
                                <a:rPr lang="en-US" altLang="zh-TW">
                                  <a:effectLst/>
                                  <a:latin typeface="Cambria Math" panose="02040503050406030204" pitchFamily="18" charset="0"/>
                                  <a:ea typeface="標楷體" panose="03000509000000000000" pitchFamily="65" charset="-120"/>
                                  <a:cs typeface="新細明體" panose="02020500000000000000" pitchFamily="18" charset="-120"/>
                                </a:rPr>
                                <m:t>exp</m:t>
                              </m:r>
                              <m:r>
                                <a:rPr lang="en-US" altLang="zh-TW">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𝑣</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𝑖𝑗</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e>
                          </m:nary>
                        </m:den>
                      </m:f>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 </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𝑤h𝑒𝑟𝑒</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 </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𝑣</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𝑖𝑗</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p>
                        <m:sSup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p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𝑓</m:t>
                          </m:r>
                          <m:d>
                            <m:d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dPr>
                            <m:e>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𝑖</m:t>
                                  </m:r>
                                </m:sub>
                              </m:sSub>
                            </m:e>
                          </m:d>
                        </m:e>
                        <m:sup>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𝑇</m:t>
                          </m:r>
                        </m:sup>
                      </m:sSup>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𝑔</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𝑘</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oMath>
                  </m:oMathPara>
                </a14:m>
                <a:endParaRPr lang="en-US" altLang="zh-TW" dirty="0">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where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𝛼</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𝑗</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𝑖</m:t>
                        </m:r>
                      </m:sub>
                    </m:sSub>
                  </m:oMath>
                </a14:m>
                <a:r>
                  <a:rPr lang="en-US" altLang="zh-TW" dirty="0">
                    <a:effectLst/>
                    <a:latin typeface="Times New Roman" panose="02020603050405020304" pitchFamily="18" charset="0"/>
                    <a:ea typeface="標楷體" panose="03000509000000000000" pitchFamily="65" charset="-120"/>
                  </a:rPr>
                  <a:t> indicates the extent to which the model attends to the </a:t>
                </a:r>
                <a14:m>
                  <m:oMath xmlns:m="http://schemas.openxmlformats.org/officeDocument/2006/math">
                    <m:sSup>
                      <m:sSupPr>
                        <m:ctrlPr>
                          <a:rPr lang="zh-TW" altLang="zh-TW" i="1">
                            <a:effectLst/>
                            <a:latin typeface="Cambria Math" panose="02040503050406030204" pitchFamily="18" charset="0"/>
                            <a:ea typeface="Cambria Math" panose="020405030504060302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𝑖</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𝑡h</m:t>
                        </m:r>
                      </m:sup>
                    </m:sSup>
                  </m:oMath>
                </a14:m>
                <a:r>
                  <a:rPr lang="en-US" altLang="zh-TW" dirty="0">
                    <a:effectLst/>
                    <a:latin typeface="Times New Roman" panose="02020603050405020304" pitchFamily="18" charset="0"/>
                    <a:ea typeface="標楷體" panose="03000509000000000000" pitchFamily="65" charset="-120"/>
                  </a:rPr>
                  <a:t> location when synthesis the  </a:t>
                </a:r>
                <a14:m>
                  <m:oMath xmlns:m="http://schemas.openxmlformats.org/officeDocument/2006/math">
                    <m:sSup>
                      <m:sSupPr>
                        <m:ctrlPr>
                          <a:rPr lang="zh-TW" altLang="zh-TW" i="1">
                            <a:effectLst/>
                            <a:latin typeface="Cambria Math" panose="02040503050406030204" pitchFamily="18" charset="0"/>
                            <a:ea typeface="Cambria Math" panose="02040503050406030204" pitchFamily="18" charset="0"/>
                          </a:rPr>
                        </m:ctrlPr>
                      </m:sSup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𝑗</m:t>
                        </m:r>
                      </m:e>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𝑡h</m:t>
                        </m:r>
                      </m:sup>
                    </m:sSup>
                  </m:oMath>
                </a14:m>
                <a:r>
                  <a:rPr lang="en-US" altLang="zh-TW" dirty="0">
                    <a:effectLst/>
                    <a:latin typeface="Times New Roman" panose="02020603050405020304" pitchFamily="18" charset="0"/>
                    <a:ea typeface="標楷體" panose="03000509000000000000" pitchFamily="65" charset="-120"/>
                  </a:rPr>
                  <a:t> region,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𝑁</m:t>
                    </m:r>
                  </m:oMath>
                </a14:m>
                <a:r>
                  <a:rPr lang="en-US" altLang="zh-TW" dirty="0">
                    <a:effectLst/>
                    <a:latin typeface="Times New Roman" panose="02020603050405020304" pitchFamily="18" charset="0"/>
                    <a:ea typeface="標楷體" panose="03000509000000000000" pitchFamily="65" charset="-120"/>
                  </a:rPr>
                  <a:t> is the size of image,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𝑓</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altLang="zh-TW" dirty="0">
                    <a:effectLst/>
                    <a:latin typeface="Times New Roman" panose="02020603050405020304" pitchFamily="18" charset="0"/>
                    <a:ea typeface="標楷體" panose="03000509000000000000" pitchFamily="65" charset="-120"/>
                  </a:rPr>
                  <a:t> and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𝑔</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altLang="zh-TW" dirty="0">
                    <a:effectLst/>
                    <a:latin typeface="Times New Roman" panose="02020603050405020304" pitchFamily="18" charset="0"/>
                    <a:ea typeface="標楷體" panose="03000509000000000000" pitchFamily="65" charset="-120"/>
                  </a:rPr>
                  <a:t> are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1×1</m:t>
                    </m:r>
                  </m:oMath>
                </a14:m>
                <a:r>
                  <a:rPr lang="en-US" altLang="zh-TW" dirty="0">
                    <a:effectLst/>
                    <a:latin typeface="Times New Roman" panose="02020603050405020304" pitchFamily="18" charset="0"/>
                    <a:ea typeface="標楷體" panose="03000509000000000000" pitchFamily="65" charset="-120"/>
                  </a:rPr>
                  <a:t> convolution.</a:t>
                </a: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3209" r="-1159" b="-2182"/>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1AF422ED-B208-2E99-51BD-A8BE60C5E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314189" y="0"/>
            <a:ext cx="5039611" cy="2161309"/>
          </a:xfrm>
          <a:prstGeom prst="rect">
            <a:avLst/>
          </a:prstGeom>
          <a:noFill/>
          <a:ln>
            <a:noFill/>
          </a:ln>
        </p:spPr>
      </p:pic>
      <p:sp>
        <p:nvSpPr>
          <p:cNvPr id="10" name="投影片編號版面配置區 9">
            <a:extLst>
              <a:ext uri="{FF2B5EF4-FFF2-40B4-BE49-F238E27FC236}">
                <a16:creationId xmlns:a16="http://schemas.microsoft.com/office/drawing/2014/main" id="{C6B11F09-F72D-F477-626B-100D91045F52}"/>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30</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5382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endParaRPr lang="en-US" altLang="zh-TW" dirty="0">
                  <a:effectLst/>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Then the output of attention layer is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𝛽</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𝛽</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𝛽</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𝛽</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𝐽</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𝛽</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𝑁</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altLang="zh-TW" dirty="0">
                    <a:effectLst/>
                    <a:latin typeface="Times New Roman" panose="02020603050405020304" pitchFamily="18" charset="0"/>
                    <a:ea typeface="標楷體" panose="03000509000000000000" pitchFamily="65" charset="-120"/>
                  </a:rPr>
                  <a:t>:</a:t>
                </a: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zh-TW" altLang="zh-TW" i="1" smtClean="0">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𝛽</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𝑗</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limLoc m:val="undOvr"/>
                          <m:ctrlPr>
                            <a:rPr lang="zh-TW" altLang="zh-TW" i="1">
                              <a:effectLst/>
                              <a:latin typeface="Cambria Math" panose="02040503050406030204" pitchFamily="18" charset="0"/>
                              <a:ea typeface="Cambria Math" panose="02040503050406030204" pitchFamily="18" charset="0"/>
                            </a:rPr>
                          </m:ctrlPr>
                        </m:naryPr>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𝑁</m:t>
                          </m:r>
                        </m:sup>
                        <m:e>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𝛼</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𝑗</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𝑖</m:t>
                              </m:r>
                            </m:sub>
                          </m:sSub>
                        </m:e>
                      </m:nary>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h</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𝑘</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oMath>
                  </m:oMathPara>
                </a14:m>
                <a:endParaRPr lang="en-US" altLang="zh-TW" dirty="0">
                  <a:effectLst/>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where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h</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altLang="zh-TW" dirty="0">
                    <a:effectLst/>
                    <a:latin typeface="Times New Roman" panose="02020603050405020304" pitchFamily="18" charset="0"/>
                    <a:ea typeface="標楷體" panose="03000509000000000000" pitchFamily="65" charset="-120"/>
                  </a:rPr>
                  <a:t> and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a:effectLst/>
                        <a:latin typeface="Cambria Math" panose="02040503050406030204" pitchFamily="18" charset="0"/>
                        <a:ea typeface="標楷體" panose="03000509000000000000" pitchFamily="65" charset="-120"/>
                        <a:cs typeface="Times New Roman" panose="02020603050405020304" pitchFamily="18" charset="0"/>
                      </a:rPr>
                      <m:t>(∙)</m:t>
                    </m:r>
                  </m:oMath>
                </a14:m>
                <a:r>
                  <a:rPr lang="en-US" altLang="zh-TW" dirty="0">
                    <a:effectLst/>
                    <a:latin typeface="Times New Roman" panose="02020603050405020304" pitchFamily="18" charset="0"/>
                    <a:ea typeface="標楷體" panose="03000509000000000000" pitchFamily="65" charset="-120"/>
                  </a:rPr>
                  <a:t> are </a:t>
                </a:r>
                <a14:m>
                  <m:oMath xmlns:m="http://schemas.openxmlformats.org/officeDocument/2006/math">
                    <m:r>
                      <a:rPr lang="en-US" altLang="zh-TW">
                        <a:effectLst/>
                        <a:latin typeface="Cambria Math" panose="02040503050406030204" pitchFamily="18" charset="0"/>
                        <a:ea typeface="標楷體" panose="03000509000000000000" pitchFamily="65" charset="-120"/>
                        <a:cs typeface="Times New Roman" panose="02020603050405020304" pitchFamily="18" charset="0"/>
                      </a:rPr>
                      <m:t>1×1</m:t>
                    </m:r>
                  </m:oMath>
                </a14:m>
                <a:r>
                  <a:rPr lang="en-US" altLang="zh-TW" dirty="0">
                    <a:effectLst/>
                    <a:latin typeface="Times New Roman" panose="02020603050405020304" pitchFamily="18" charset="0"/>
                    <a:ea typeface="標楷體" panose="03000509000000000000" pitchFamily="65" charset="-120"/>
                  </a:rPr>
                  <a:t> convolution. Finally, the output of attention layer is multiplied a scale parameter </a:t>
                </a:r>
                <a14:m>
                  <m:oMath xmlns:m="http://schemas.openxmlformats.org/officeDocument/2006/math">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𝛾</m:t>
                    </m:r>
                  </m:oMath>
                </a14:m>
                <a:r>
                  <a:rPr lang="en-US" altLang="zh-TW" dirty="0">
                    <a:effectLst/>
                    <a:latin typeface="Times New Roman" panose="02020603050405020304" pitchFamily="18" charset="0"/>
                    <a:ea typeface="標楷體" panose="03000509000000000000" pitchFamily="65" charset="-120"/>
                  </a:rPr>
                  <a:t> and added back to the content image feature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𝑖</m:t>
                        </m:r>
                      </m:sub>
                    </m:sSub>
                  </m:oMath>
                </a14:m>
                <a:r>
                  <a:rPr lang="en-US" altLang="zh-TW" dirty="0">
                    <a:effectLst/>
                    <a:latin typeface="Times New Roman" panose="02020603050405020304" pitchFamily="18" charset="0"/>
                    <a:ea typeface="標楷體" panose="03000509000000000000" pitchFamily="65" charset="-120"/>
                  </a:rPr>
                  <a:t>.</a:t>
                </a:r>
              </a:p>
              <a:p>
                <a:pPr algn="just"/>
                <a:endParaRPr lang="en-US" altLang="zh-TW" dirty="0">
                  <a:effectLst/>
                  <a:latin typeface="Times New Roman" panose="02020603050405020304" pitchFamily="18" charset="0"/>
                  <a:ea typeface="標楷體" panose="03000509000000000000" pitchFamily="65" charset="-120"/>
                </a:endParaRPr>
              </a:p>
              <a:p>
                <a:pPr algn="just"/>
                <a:endParaRPr lang="zh-TW" altLang="zh-TW" dirty="0">
                  <a:effectLst/>
                  <a:latin typeface="Times New Roman" panose="02020603050405020304" pitchFamily="18" charset="0"/>
                  <a:ea typeface="細明體" panose="02020509000000000000" pitchFamily="49" charset="-120"/>
                </a:endParaRPr>
              </a:p>
              <a:p>
                <a:pPr algn="just"/>
                <a:endParaRPr lang="en-US" altLang="zh-TW" dirty="0">
                  <a:effectLst/>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r="-1159"/>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1AF422ED-B208-2E99-51BD-A8BE60C5E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314189" y="0"/>
            <a:ext cx="5039611" cy="2161309"/>
          </a:xfrm>
          <a:prstGeom prst="rect">
            <a:avLst/>
          </a:prstGeom>
          <a:noFill/>
          <a:ln>
            <a:noFill/>
          </a:ln>
        </p:spPr>
      </p:pic>
      <p:sp>
        <p:nvSpPr>
          <p:cNvPr id="4" name="投影片編號版面配置區 3">
            <a:extLst>
              <a:ext uri="{FF2B5EF4-FFF2-40B4-BE49-F238E27FC236}">
                <a16:creationId xmlns:a16="http://schemas.microsoft.com/office/drawing/2014/main" id="{117817D9-E966-4761-61AE-FFBD80634F10}"/>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31</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4209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endParaRPr lang="en-US" altLang="zh-TW" dirty="0">
                  <a:effectLst/>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The output of cross-attention block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𝑍</m:t>
                        </m:r>
                      </m:e>
                      <m:sub>
                        <m:r>
                          <a:rPr lang="en-US" altLang="zh-TW" i="1">
                            <a:effectLst/>
                            <a:latin typeface="Cambria Math" panose="02040503050406030204" pitchFamily="18" charset="0"/>
                            <a:ea typeface="標楷體" panose="03000509000000000000" pitchFamily="65" charset="-120"/>
                          </a:rPr>
                          <m:t>𝑐</m:t>
                        </m:r>
                      </m:sub>
                    </m:sSub>
                  </m:oMath>
                </a14:m>
                <a:r>
                  <a:rPr lang="en-US" altLang="zh-TW" dirty="0">
                    <a:effectLst/>
                    <a:latin typeface="Times New Roman" panose="02020603050405020304" pitchFamily="18" charset="0"/>
                    <a:ea typeface="標楷體" panose="03000509000000000000" pitchFamily="65" charset="-120"/>
                  </a:rPr>
                  <a:t> is presented as:</a:t>
                </a:r>
              </a:p>
              <a:p>
                <a:pPr marL="0" indent="0" algn="just">
                  <a:lnSpc>
                    <a:spcPct val="200000"/>
                  </a:lnSpc>
                  <a:buNone/>
                </a:pPr>
                <a14:m>
                  <m:oMathPara xmlns:m="http://schemas.openxmlformats.org/officeDocument/2006/math">
                    <m:oMathParaPr>
                      <m:jc m:val="centerGroup"/>
                    </m:oMathParaPr>
                    <m:oMath xmlns:m="http://schemas.openxmlformats.org/officeDocument/2006/math">
                      <m:sSub>
                        <m:sSubPr>
                          <m:ctrlPr>
                            <a:rPr lang="zh-TW" altLang="zh-TW" i="1" smtClean="0">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𝑐</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𝛽</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𝑗</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𝑍</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𝑖</m:t>
                          </m:r>
                        </m:sub>
                      </m:sSub>
                    </m:oMath>
                  </m:oMathPara>
                </a14:m>
                <a:endParaRPr lang="en-US" altLang="zh-TW" dirty="0">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where </a:t>
                </a:r>
                <a14:m>
                  <m:oMath xmlns:m="http://schemas.openxmlformats.org/officeDocument/2006/math">
                    <m:r>
                      <a:rPr lang="en-US" altLang="zh-TW" i="1">
                        <a:effectLst/>
                        <a:latin typeface="Cambria Math" panose="02040503050406030204" pitchFamily="18" charset="0"/>
                        <a:ea typeface="標楷體" panose="03000509000000000000" pitchFamily="65" charset="-120"/>
                      </a:rPr>
                      <m:t>𝛾</m:t>
                    </m:r>
                  </m:oMath>
                </a14:m>
                <a:r>
                  <a:rPr lang="en-US" altLang="zh-TW" dirty="0">
                    <a:effectLst/>
                    <a:latin typeface="Times New Roman" panose="02020603050405020304" pitchFamily="18" charset="0"/>
                    <a:ea typeface="標楷體" panose="03000509000000000000" pitchFamily="65" charset="-120"/>
                  </a:rPr>
                  <a:t> is a learnable parameter.</a:t>
                </a:r>
                <a:endParaRPr lang="zh-TW" altLang="zh-TW" dirty="0">
                  <a:effectLst/>
                  <a:latin typeface="Times New Roman" panose="02020603050405020304" pitchFamily="18" charset="0"/>
                  <a:ea typeface="細明體" panose="02020509000000000000" pitchFamily="49" charset="-120"/>
                </a:endParaRPr>
              </a:p>
              <a:p>
                <a:pPr algn="just"/>
                <a:endParaRPr lang="en-US" altLang="zh-TW" dirty="0">
                  <a:effectLst/>
                  <a:latin typeface="Times New Roman" panose="02020603050405020304" pitchFamily="18" charset="0"/>
                  <a:ea typeface="標楷體" panose="03000509000000000000" pitchFamily="65" charset="-120"/>
                </a:endParaRPr>
              </a:p>
              <a:p>
                <a:pPr algn="just"/>
                <a:endParaRPr lang="en-US" altLang="zh-TW" dirty="0">
                  <a:effectLst/>
                  <a:latin typeface="Times New Roman" panose="02020603050405020304" pitchFamily="18" charset="0"/>
                  <a:ea typeface="標楷體" panose="03000509000000000000" pitchFamily="65" charset="-120"/>
                </a:endParaRPr>
              </a:p>
              <a:p>
                <a:pPr algn="just"/>
                <a:endParaRPr lang="zh-TW" altLang="zh-TW" dirty="0">
                  <a:effectLst/>
                  <a:latin typeface="Times New Roman" panose="02020603050405020304" pitchFamily="18" charset="0"/>
                  <a:ea typeface="細明體" panose="02020509000000000000" pitchFamily="49" charset="-120"/>
                </a:endParaRPr>
              </a:p>
              <a:p>
                <a:pPr algn="just"/>
                <a:endParaRPr lang="en-US" altLang="zh-TW" dirty="0">
                  <a:effectLst/>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a:stretch>
              </a:blipFill>
            </p:spPr>
            <p:txBody>
              <a:bodyPr/>
              <a:lstStyle/>
              <a:p>
                <a:r>
                  <a:rPr lang="zh-TW" altLang="en-US">
                    <a:noFill/>
                  </a:rPr>
                  <a:t> </a:t>
                </a:r>
              </a:p>
            </p:txBody>
          </p:sp>
        </mc:Fallback>
      </mc:AlternateContent>
      <p:pic>
        <p:nvPicPr>
          <p:cNvPr id="9" name="圖片 8">
            <a:extLst>
              <a:ext uri="{FF2B5EF4-FFF2-40B4-BE49-F238E27FC236}">
                <a16:creationId xmlns:a16="http://schemas.microsoft.com/office/drawing/2014/main" id="{1AF422ED-B208-2E99-51BD-A8BE60C5E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314189" y="0"/>
            <a:ext cx="5039611" cy="2161309"/>
          </a:xfrm>
          <a:prstGeom prst="rect">
            <a:avLst/>
          </a:prstGeom>
          <a:noFill/>
          <a:ln>
            <a:noFill/>
          </a:ln>
        </p:spPr>
      </p:pic>
      <p:sp>
        <p:nvSpPr>
          <p:cNvPr id="4" name="投影片編號版面配置區 3">
            <a:extLst>
              <a:ext uri="{FF2B5EF4-FFF2-40B4-BE49-F238E27FC236}">
                <a16:creationId xmlns:a16="http://schemas.microsoft.com/office/drawing/2014/main" id="{CCC9F9FE-94DF-1E37-A9BA-8B86D6B083A8}"/>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32</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85178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b="1" dirty="0">
                    <a:effectLst/>
                    <a:latin typeface="Times New Roman" panose="02020603050405020304" pitchFamily="18" charset="0"/>
                    <a:ea typeface="標楷體" panose="03000509000000000000" pitchFamily="65" charset="-120"/>
                  </a:rPr>
                  <a:t>Loss functions</a:t>
                </a:r>
              </a:p>
              <a:p>
                <a:pPr algn="just"/>
                <a:r>
                  <a:rPr lang="en-US" altLang="zh-TW" b="1" dirty="0">
                    <a:effectLst/>
                    <a:latin typeface="Times New Roman" panose="02020603050405020304" pitchFamily="18" charset="0"/>
                    <a:ea typeface="標楷體" panose="03000509000000000000" pitchFamily="65" charset="-120"/>
                  </a:rPr>
                  <a:t>adversarial loss  </a:t>
                </a:r>
                <a14:m>
                  <m:oMath xmlns:m="http://schemas.openxmlformats.org/officeDocument/2006/math">
                    <m:sSub>
                      <m:sSubPr>
                        <m:ctrlPr>
                          <a:rPr lang="zh-TW" altLang="zh-TW" b="1" i="1">
                            <a:effectLst/>
                            <a:latin typeface="Cambria Math" panose="02040503050406030204" pitchFamily="18" charset="0"/>
                            <a:ea typeface="Cambria Math" panose="02040503050406030204" pitchFamily="18" charset="0"/>
                          </a:rPr>
                        </m:ctrlPr>
                      </m:sSubPr>
                      <m:e>
                        <m:r>
                          <a:rPr lang="en-US" altLang="zh-TW" b="1" i="1">
                            <a:effectLst/>
                            <a:latin typeface="Cambria Math" panose="02040503050406030204" pitchFamily="18" charset="0"/>
                            <a:ea typeface="標楷體" panose="03000509000000000000" pitchFamily="65" charset="-120"/>
                            <a:cs typeface="Times New Roman" panose="02020603050405020304" pitchFamily="18" charset="0"/>
                          </a:rPr>
                          <m:t>𝑳</m:t>
                        </m:r>
                      </m:e>
                      <m:sub>
                        <m:r>
                          <a:rPr lang="en-US" altLang="zh-TW" b="1" i="1">
                            <a:effectLst/>
                            <a:latin typeface="Cambria Math" panose="02040503050406030204" pitchFamily="18" charset="0"/>
                            <a:ea typeface="標楷體" panose="03000509000000000000" pitchFamily="65" charset="-120"/>
                            <a:cs typeface="Times New Roman" panose="02020603050405020304" pitchFamily="18" charset="0"/>
                          </a:rPr>
                          <m:t>𝑮𝑨𝑵</m:t>
                        </m:r>
                      </m:sub>
                    </m:sSub>
                  </m:oMath>
                </a14:m>
                <a:endParaRPr lang="en-US" altLang="zh-TW" b="1" dirty="0">
                  <a:effectLst/>
                  <a:latin typeface="Times New Roman" panose="02020603050405020304" pitchFamily="18" charset="0"/>
                  <a:ea typeface="標楷體" panose="03000509000000000000" pitchFamily="65" charset="-120"/>
                </a:endParaRPr>
              </a:p>
              <a:p>
                <a:pPr algn="just"/>
                <a:r>
                  <a:rPr lang="en-US" altLang="zh-TW" dirty="0">
                    <a:latin typeface="Times New Roman" panose="02020603050405020304" pitchFamily="18" charset="0"/>
                    <a:cs typeface="Times New Roman" panose="02020603050405020304" pitchFamily="18" charset="0"/>
                  </a:rPr>
                  <a:t>Adversarial loss is used to make the generated image more realistic. The real image pair </a:t>
                </a:r>
                <a14:m>
                  <m:oMath xmlns:m="http://schemas.openxmlformats.org/officeDocument/2006/math">
                    <m:d>
                      <m:dPr>
                        <m:ctrlPr>
                          <a:rPr lang="zh-TW" altLang="zh-TW" i="1">
                            <a:latin typeface="Cambria Math" panose="02040503050406030204" pitchFamily="18" charset="0"/>
                          </a:rPr>
                        </m:ctrlPr>
                      </m:dPr>
                      <m:e>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e>
                    </m:d>
                  </m:oMath>
                </a14:m>
                <a:r>
                  <a:rPr lang="en-US" altLang="zh-TW" dirty="0">
                    <a:latin typeface="Times New Roman" panose="02020603050405020304" pitchFamily="18" charset="0"/>
                    <a:cs typeface="Times New Roman" panose="02020603050405020304" pitchFamily="18" charset="0"/>
                  </a:rPr>
                  <a:t> which composed of the input image </a:t>
                </a:r>
                <a14:m>
                  <m:oMath xmlns:m="http://schemas.openxmlformats.org/officeDocument/2006/math">
                    <m:r>
                      <a:rPr lang="en-US" altLang="zh-TW" i="1">
                        <a:latin typeface="Cambria Math" panose="02040503050406030204" pitchFamily="18" charset="0"/>
                      </a:rPr>
                      <m:t>𝑥</m:t>
                    </m:r>
                  </m:oMath>
                </a14:m>
                <a:r>
                  <a:rPr lang="en-US" altLang="zh-TW" dirty="0">
                    <a:latin typeface="Times New Roman" panose="02020603050405020304" pitchFamily="18" charset="0"/>
                    <a:cs typeface="Times New Roman" panose="02020603050405020304" pitchFamily="18" charset="0"/>
                  </a:rPr>
                  <a:t> and the target image </a:t>
                </a:r>
                <a14:m>
                  <m:oMath xmlns:m="http://schemas.openxmlformats.org/officeDocument/2006/math">
                    <m:r>
                      <a:rPr lang="en-US" altLang="zh-TW" i="1">
                        <a:latin typeface="Cambria Math" panose="02040503050406030204" pitchFamily="18" charset="0"/>
                      </a:rPr>
                      <m:t>𝑦</m:t>
                    </m:r>
                  </m:oMath>
                </a14:m>
                <a:r>
                  <a:rPr lang="en-US" altLang="zh-TW" dirty="0">
                    <a:latin typeface="Times New Roman" panose="02020603050405020304" pitchFamily="18" charset="0"/>
                    <a:cs typeface="Times New Roman" panose="02020603050405020304" pitchFamily="18" charset="0"/>
                  </a:rPr>
                  <a:t> and the fake image pair </a:t>
                </a:r>
                <a14:m>
                  <m:oMath xmlns:m="http://schemas.openxmlformats.org/officeDocument/2006/math">
                    <m:d>
                      <m:dPr>
                        <m:ctrlPr>
                          <a:rPr lang="zh-TW" altLang="zh-TW" i="1">
                            <a:latin typeface="Cambria Math" panose="02040503050406030204" pitchFamily="18" charset="0"/>
                          </a:rPr>
                        </m:ctrlPr>
                      </m:dPr>
                      <m:e>
                        <m:r>
                          <a:rPr lang="en-US" altLang="zh-TW" i="1">
                            <a:latin typeface="Cambria Math" panose="02040503050406030204" pitchFamily="18" charset="0"/>
                          </a:rPr>
                          <m:t>𝑥</m:t>
                        </m:r>
                        <m:r>
                          <a:rPr lang="en-US" altLang="zh-TW">
                            <a:latin typeface="Cambria Math" panose="02040503050406030204" pitchFamily="18" charset="0"/>
                          </a:rPr>
                          <m:t>,</m:t>
                        </m:r>
                        <m:r>
                          <a:rPr lang="en-US" altLang="zh-TW">
                            <a:latin typeface="Cambria Math" panose="02040503050406030204" pitchFamily="18" charset="0"/>
                            <a:ea typeface="標楷體" panose="03000509000000000000" pitchFamily="65" charset="-120"/>
                          </a:rPr>
                          <m:t>𝐺</m:t>
                        </m:r>
                        <m:d>
                          <m:dPr>
                            <m:ctrlPr>
                              <a:rPr lang="en-US" altLang="zh-TW" i="1">
                                <a:latin typeface="Cambria Math" panose="02040503050406030204" pitchFamily="18" charset="0"/>
                                <a:ea typeface="標楷體" panose="03000509000000000000" pitchFamily="65" charset="-120"/>
                              </a:rPr>
                            </m:ctrlPr>
                          </m:dPr>
                          <m:e>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e>
                        </m:d>
                      </m:e>
                    </m:d>
                    <m:r>
                      <a:rPr lang="en-US" altLang="zh-TW">
                        <a:latin typeface="Cambria Math" panose="02040503050406030204" pitchFamily="18" charset="0"/>
                      </a:rPr>
                      <m:t> </m:t>
                    </m:r>
                  </m:oMath>
                </a14:m>
                <a:r>
                  <a:rPr lang="en-US" altLang="zh-TW" dirty="0">
                    <a:latin typeface="Times New Roman" panose="02020603050405020304" pitchFamily="18" charset="0"/>
                    <a:cs typeface="Times New Roman" panose="02020603050405020304" pitchFamily="18" charset="0"/>
                  </a:rPr>
                  <a:t>which composed of the input image </a:t>
                </a:r>
                <a14:m>
                  <m:oMath xmlns:m="http://schemas.openxmlformats.org/officeDocument/2006/math">
                    <m:r>
                      <a:rPr lang="en-US" altLang="zh-TW" i="1">
                        <a:latin typeface="Cambria Math" panose="02040503050406030204" pitchFamily="18" charset="0"/>
                      </a:rPr>
                      <m:t>𝑥</m:t>
                    </m:r>
                  </m:oMath>
                </a14:m>
                <a:r>
                  <a:rPr lang="en-US" altLang="zh-TW" dirty="0">
                    <a:latin typeface="Times New Roman" panose="02020603050405020304" pitchFamily="18" charset="0"/>
                    <a:cs typeface="Times New Roman" panose="02020603050405020304" pitchFamily="18" charset="0"/>
                  </a:rPr>
                  <a:t> and the generated image </a:t>
                </a:r>
                <a14:m>
                  <m:oMath xmlns:m="http://schemas.openxmlformats.org/officeDocument/2006/math">
                    <m:r>
                      <a:rPr lang="en-US" altLang="zh-TW">
                        <a:latin typeface="Cambria Math" panose="02040503050406030204" pitchFamily="18" charset="0"/>
                        <a:ea typeface="標楷體" panose="03000509000000000000" pitchFamily="65" charset="-120"/>
                      </a:rPr>
                      <m:t>𝐺</m:t>
                    </m:r>
                    <m:d>
                      <m:dPr>
                        <m:ctrlPr>
                          <a:rPr lang="en-US" altLang="zh-TW" i="1">
                            <a:latin typeface="Cambria Math" panose="02040503050406030204" pitchFamily="18" charset="0"/>
                            <a:ea typeface="標楷體" panose="03000509000000000000" pitchFamily="65" charset="-120"/>
                          </a:rPr>
                        </m:ctrlPr>
                      </m:dPr>
                      <m:e>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e>
                    </m:d>
                  </m:oMath>
                </a14:m>
                <a:r>
                  <a:rPr lang="en-US" altLang="zh-TW" dirty="0">
                    <a:latin typeface="Times New Roman" panose="02020603050405020304" pitchFamily="18" charset="0"/>
                    <a:cs typeface="Times New Roman" panose="02020603050405020304" pitchFamily="18" charset="0"/>
                  </a:rPr>
                  <a:t> are input to the discriminator </a:t>
                </a:r>
                <a14:m>
                  <m:oMath xmlns:m="http://schemas.openxmlformats.org/officeDocument/2006/math">
                    <m:r>
                      <a:rPr lang="en-US" altLang="zh-TW" i="1">
                        <a:latin typeface="Cambria Math" panose="02040503050406030204" pitchFamily="18" charset="0"/>
                      </a:rPr>
                      <m:t>𝐷</m:t>
                    </m:r>
                  </m:oMath>
                </a14:m>
                <a:r>
                  <a:rPr lang="en-US" altLang="zh-TW" dirty="0">
                    <a:latin typeface="Times New Roman" panose="02020603050405020304" pitchFamily="18" charset="0"/>
                    <a:cs typeface="Times New Roman" panose="02020603050405020304" pitchFamily="18" charset="0"/>
                  </a:rPr>
                  <a:t> for discrimination. The generator tries to fool the discriminator into discriminate the generated fake images as real ones. The definition of  </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𝐿</m:t>
                        </m:r>
                      </m:e>
                      <m:sub>
                        <m:r>
                          <a:rPr lang="en-US" altLang="zh-TW" i="1">
                            <a:latin typeface="Cambria Math" panose="02040503050406030204" pitchFamily="18" charset="0"/>
                          </a:rPr>
                          <m:t>𝐺𝐴𝑁</m:t>
                        </m:r>
                      </m:sub>
                    </m:sSub>
                  </m:oMath>
                </a14:m>
                <a:r>
                  <a:rPr lang="en-US" altLang="zh-TW" i="1"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is as follows:</a:t>
                </a:r>
              </a:p>
              <a:p>
                <a:pPr marL="0" indent="0" algn="just">
                  <a:lnSpc>
                    <a:spcPct val="200000"/>
                  </a:lnSpc>
                  <a:buNone/>
                </a:pPr>
                <a14:m>
                  <m:oMathPara xmlns:m="http://schemas.openxmlformats.org/officeDocument/2006/math">
                    <m:oMathParaPr>
                      <m:jc m:val="centerGroup"/>
                    </m:oMathParaPr>
                    <m:oMath xmlns:m="http://schemas.openxmlformats.org/officeDocument/2006/math">
                      <m:sSub>
                        <m:sSubPr>
                          <m:ctrlPr>
                            <a:rPr lang="zh-TW" altLang="zh-TW" i="1" smtClean="0">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𝐿</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𝐺𝐴𝑁</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𝑙𝑜𝑔𝐷</m:t>
                      </m:r>
                      <m:d>
                        <m:d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dPr>
                        <m:e>
                          <m:r>
                            <a:rPr lang="en-US" altLang="zh-TW" i="1">
                              <a:latin typeface="Cambria Math" panose="02040503050406030204" pitchFamily="18" charset="0"/>
                              <a:ea typeface="Cambria Math" panose="02040503050406030204" pitchFamily="18" charset="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𝑥</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𝑦</m:t>
                          </m:r>
                          <m:r>
                            <a:rPr lang="en-US" altLang="zh-TW" i="1">
                              <a:latin typeface="Cambria Math" panose="02040503050406030204" pitchFamily="18" charset="0"/>
                              <a:ea typeface="標楷體" panose="03000509000000000000" pitchFamily="65" charset="-120"/>
                              <a:cs typeface="新細明體" panose="02020500000000000000" pitchFamily="18" charset="-120"/>
                            </a:rPr>
                            <m:t>)</m:t>
                          </m:r>
                        </m:e>
                      </m:d>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m:rPr>
                          <m:sty m:val="p"/>
                        </m:rPr>
                        <a:rPr lang="en-US" altLang="zh-TW">
                          <a:effectLst/>
                          <a:latin typeface="Cambria Math" panose="02040503050406030204" pitchFamily="18" charset="0"/>
                          <a:ea typeface="標楷體" panose="03000509000000000000" pitchFamily="65" charset="-120"/>
                          <a:cs typeface="新細明體" panose="02020500000000000000" pitchFamily="18" charset="-120"/>
                        </a:rPr>
                        <m:t>log</m:t>
                      </m:r>
                      <m:r>
                        <a:rPr lang="en-US" altLang="zh-TW">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a:effectLst/>
                          <a:latin typeface="Cambria Math" panose="02040503050406030204" pitchFamily="18" charset="0"/>
                          <a:ea typeface="標楷體" panose="03000509000000000000" pitchFamily="65" charset="-120"/>
                          <a:cs typeface="新細明體" panose="02020500000000000000" pitchFamily="18" charset="-120"/>
                        </a:rPr>
                        <m:t>1</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𝐷</m:t>
                      </m:r>
                      <m:d>
                        <m:dPr>
                          <m:ctrlPr>
                            <a:rPr lang="en-US" altLang="zh-TW" b="0" i="1" smtClean="0">
                              <a:effectLst/>
                              <a:latin typeface="Cambria Math" panose="02040503050406030204" pitchFamily="18" charset="0"/>
                              <a:ea typeface="標楷體" panose="03000509000000000000" pitchFamily="65" charset="-120"/>
                              <a:cs typeface="新細明體" panose="02020500000000000000" pitchFamily="18" charset="-120"/>
                            </a:rPr>
                          </m:ctrlPr>
                        </m:dPr>
                        <m:e>
                          <m:r>
                            <a:rPr lang="en-US" altLang="zh-TW" b="0" i="0" smtClean="0">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a:latin typeface="Cambria Math" panose="02040503050406030204" pitchFamily="18" charset="0"/>
                              <a:ea typeface="標楷體" panose="03000509000000000000" pitchFamily="65" charset="-120"/>
                            </a:rPr>
                            <m:t>𝑥</m:t>
                          </m:r>
                          <m:r>
                            <a:rPr lang="en-US" altLang="zh-TW" b="0" i="0" smtClean="0">
                              <a:effectLst/>
                              <a:latin typeface="Cambria Math" panose="02040503050406030204" pitchFamily="18" charset="0"/>
                              <a:ea typeface="標楷體" panose="03000509000000000000" pitchFamily="65" charset="-120"/>
                              <a:cs typeface="新細明體" panose="02020500000000000000" pitchFamily="18" charset="-120"/>
                            </a:rPr>
                            <m:t>,</m:t>
                          </m:r>
                          <m:r>
                            <a:rPr lang="en-US" altLang="zh-TW">
                              <a:latin typeface="Cambria Math" panose="02040503050406030204" pitchFamily="18" charset="0"/>
                              <a:ea typeface="標楷體" panose="03000509000000000000" pitchFamily="65" charset="-120"/>
                            </a:rPr>
                            <m:t>𝐺</m:t>
                          </m:r>
                          <m:d>
                            <m:dPr>
                              <m:ctrlPr>
                                <a:rPr lang="en-US" altLang="zh-TW" i="1">
                                  <a:latin typeface="Cambria Math" panose="02040503050406030204" pitchFamily="18" charset="0"/>
                                  <a:ea typeface="標楷體" panose="03000509000000000000" pitchFamily="65" charset="-120"/>
                                </a:rPr>
                              </m:ctrlPr>
                            </m:dPr>
                            <m:e>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e>
                          </m:d>
                          <m:r>
                            <a:rPr lang="en-US" altLang="zh-TW" b="0" i="1" smtClean="0">
                              <a:latin typeface="Cambria Math" panose="02040503050406030204" pitchFamily="18" charset="0"/>
                              <a:ea typeface="標楷體" panose="03000509000000000000" pitchFamily="65" charset="-120"/>
                            </a:rPr>
                            <m:t>)</m:t>
                          </m:r>
                          <m:r>
                            <a:rPr lang="en-US" altLang="zh-TW" b="0" i="1" smtClean="0">
                              <a:effectLst/>
                              <a:latin typeface="Cambria Math" panose="02040503050406030204" pitchFamily="18" charset="0"/>
                              <a:ea typeface="標楷體" panose="03000509000000000000" pitchFamily="65" charset="-120"/>
                              <a:cs typeface="新細明體" panose="02020500000000000000" pitchFamily="18" charset="-120"/>
                            </a:rPr>
                            <m:t>)</m:t>
                          </m:r>
                        </m:e>
                      </m:d>
                    </m:oMath>
                  </m:oMathPara>
                </a14:m>
                <a:endParaRPr lang="en-US" altLang="zh-TW" i="1" dirty="0">
                  <a:effectLst/>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311" r="-115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41A0C8B5-0787-A397-4D47-505906A0B03F}"/>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33</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9690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b="1" dirty="0">
                    <a:effectLst/>
                    <a:latin typeface="Times New Roman" panose="02020603050405020304" pitchFamily="18" charset="0"/>
                    <a:ea typeface="標楷體" panose="03000509000000000000" pitchFamily="65" charset="-120"/>
                  </a:rPr>
                  <a:t>pixel wise loss </a:t>
                </a:r>
                <a14:m>
                  <m:oMath xmlns:m="http://schemas.openxmlformats.org/officeDocument/2006/math">
                    <m:sSub>
                      <m:sSubPr>
                        <m:ctrlPr>
                          <a:rPr lang="zh-TW" altLang="zh-TW" b="1" i="1">
                            <a:effectLst/>
                            <a:latin typeface="Cambria Math" panose="02040503050406030204" pitchFamily="18" charset="0"/>
                            <a:ea typeface="Cambria Math" panose="02040503050406030204" pitchFamily="18" charset="0"/>
                          </a:rPr>
                        </m:ctrlPr>
                      </m:sSubPr>
                      <m:e>
                        <m:r>
                          <a:rPr lang="en-US" altLang="zh-TW" b="1" i="1">
                            <a:effectLst/>
                            <a:latin typeface="Cambria Math" panose="02040503050406030204" pitchFamily="18" charset="0"/>
                            <a:ea typeface="標楷體" panose="03000509000000000000" pitchFamily="65" charset="-120"/>
                            <a:cs typeface="Times New Roman" panose="02020603050405020304" pitchFamily="18" charset="0"/>
                          </a:rPr>
                          <m:t>𝑳</m:t>
                        </m:r>
                      </m:e>
                      <m:sub>
                        <m:r>
                          <a:rPr lang="en-US" altLang="zh-TW" b="1" i="1">
                            <a:effectLst/>
                            <a:latin typeface="Cambria Math" panose="02040503050406030204" pitchFamily="18" charset="0"/>
                            <a:ea typeface="標楷體" panose="03000509000000000000" pitchFamily="65" charset="-120"/>
                            <a:cs typeface="Times New Roman" panose="02020603050405020304" pitchFamily="18" charset="0"/>
                          </a:rPr>
                          <m:t>𝒑</m:t>
                        </m:r>
                      </m:sub>
                    </m:sSub>
                  </m:oMath>
                </a14:m>
                <a:endParaRPr lang="en-US" altLang="zh-TW" b="1"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r>
                  <a:rPr lang="en-US" altLang="zh-TW" dirty="0">
                    <a:latin typeface="Times New Roman" panose="02020603050405020304" pitchFamily="18" charset="0"/>
                    <a:cs typeface="Times New Roman" panose="02020603050405020304" pitchFamily="18" charset="0"/>
                  </a:rPr>
                  <a:t>In order to make the generated image more similar to the target image, use pixel wise loss </a:t>
                </a:r>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𝐿</m:t>
                        </m:r>
                      </m:e>
                      <m:sub>
                        <m:r>
                          <a:rPr lang="en-US" altLang="zh-TW" i="1">
                            <a:latin typeface="Cambria Math" panose="02040503050406030204" pitchFamily="18" charset="0"/>
                          </a:rPr>
                          <m:t>𝑝</m:t>
                        </m:r>
                      </m:sub>
                    </m:sSub>
                  </m:oMath>
                </a14:m>
                <a:r>
                  <a:rPr lang="en-US" altLang="zh-TW" dirty="0">
                    <a:latin typeface="Times New Roman" panose="02020603050405020304" pitchFamily="18" charset="0"/>
                    <a:cs typeface="Times New Roman" panose="02020603050405020304" pitchFamily="18" charset="0"/>
                  </a:rPr>
                  <a:t> to compare the target image </a:t>
                </a:r>
                <a14:m>
                  <m:oMath xmlns:m="http://schemas.openxmlformats.org/officeDocument/2006/math">
                    <m:r>
                      <a:rPr lang="en-US" altLang="zh-TW" i="1">
                        <a:latin typeface="Cambria Math" panose="02040503050406030204" pitchFamily="18" charset="0"/>
                      </a:rPr>
                      <m:t>𝑦</m:t>
                    </m:r>
                  </m:oMath>
                </a14:m>
                <a:r>
                  <a:rPr lang="en-US" altLang="zh-TW" dirty="0">
                    <a:latin typeface="Times New Roman" panose="02020603050405020304" pitchFamily="18" charset="0"/>
                    <a:cs typeface="Times New Roman" panose="02020603050405020304" pitchFamily="18" charset="0"/>
                  </a:rPr>
                  <a:t> with the generated image </a:t>
                </a:r>
                <a14:m>
                  <m:oMath xmlns:m="http://schemas.openxmlformats.org/officeDocument/2006/math">
                    <m:r>
                      <a:rPr lang="en-US" altLang="zh-TW">
                        <a:latin typeface="Cambria Math" panose="02040503050406030204" pitchFamily="18" charset="0"/>
                        <a:ea typeface="標楷體" panose="03000509000000000000" pitchFamily="65" charset="-120"/>
                      </a:rPr>
                      <m:t>𝐺</m:t>
                    </m:r>
                    <m:d>
                      <m:dPr>
                        <m:ctrlPr>
                          <a:rPr lang="en-US" altLang="zh-TW" i="1">
                            <a:latin typeface="Cambria Math" panose="02040503050406030204" pitchFamily="18" charset="0"/>
                            <a:ea typeface="標楷體" panose="03000509000000000000" pitchFamily="65" charset="-120"/>
                          </a:rPr>
                        </m:ctrlPr>
                      </m:dPr>
                      <m:e>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e>
                    </m:d>
                    <m:r>
                      <a:rPr lang="en-US" altLang="zh-TW" b="0" i="1" smtClean="0">
                        <a:latin typeface="Cambria Math" panose="02040503050406030204" pitchFamily="18" charset="0"/>
                        <a:ea typeface="標楷體" panose="03000509000000000000" pitchFamily="65" charset="-120"/>
                      </a:rPr>
                      <m:t>.</m:t>
                    </m:r>
                    <m:r>
                      <a:rPr lang="en-US" altLang="zh-TW" i="1">
                        <a:latin typeface="Cambria Math" panose="02040503050406030204" pitchFamily="18" charset="0"/>
                        <a:ea typeface="標楷體" panose="03000509000000000000" pitchFamily="65" charset="-120"/>
                      </a:rPr>
                      <m:t> </m:t>
                    </m:r>
                    <m:sSub>
                      <m:sSubPr>
                        <m:ctrlPr>
                          <a:rPr lang="zh-TW" altLang="zh-TW" i="1">
                            <a:latin typeface="Cambria Math" panose="02040503050406030204" pitchFamily="18" charset="0"/>
                          </a:rPr>
                        </m:ctrlPr>
                      </m:sSubPr>
                      <m:e>
                        <m:r>
                          <a:rPr lang="en-US" altLang="zh-TW" i="1">
                            <a:latin typeface="Cambria Math" panose="02040503050406030204" pitchFamily="18" charset="0"/>
                          </a:rPr>
                          <m:t>𝐿</m:t>
                        </m:r>
                      </m:e>
                      <m:sub>
                        <m:r>
                          <a:rPr lang="en-US" altLang="zh-TW" i="1">
                            <a:latin typeface="Cambria Math" panose="02040503050406030204" pitchFamily="18" charset="0"/>
                          </a:rPr>
                          <m:t>𝑝</m:t>
                        </m:r>
                      </m:sub>
                    </m:sSub>
                  </m:oMath>
                </a14:m>
                <a:r>
                  <a:rPr lang="en-US" altLang="zh-TW" dirty="0">
                    <a:latin typeface="Times New Roman" panose="02020603050405020304" pitchFamily="18" charset="0"/>
                    <a:cs typeface="Times New Roman" panose="02020603050405020304" pitchFamily="18" charset="0"/>
                  </a:rPr>
                  <a:t> is defined as follows:</a:t>
                </a:r>
              </a:p>
              <a:p>
                <a:pPr marL="0" indent="0" algn="just">
                  <a:lnSpc>
                    <a:spcPct val="200000"/>
                  </a:lnSpc>
                  <a:buNone/>
                </a:pPr>
                <a14:m>
                  <m:oMathPara xmlns:m="http://schemas.openxmlformats.org/officeDocument/2006/math">
                    <m:oMathParaPr>
                      <m:jc m:val="centerGroup"/>
                    </m:oMathParaPr>
                    <m:oMath xmlns:m="http://schemas.openxmlformats.org/officeDocument/2006/math">
                      <m:sSub>
                        <m:sSubPr>
                          <m:ctrlPr>
                            <a:rPr lang="zh-TW" altLang="zh-TW" i="1" smtClean="0">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𝐿</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𝑝</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a:effectLst/>
                              <a:latin typeface="Cambria Math" panose="02040503050406030204" pitchFamily="18" charset="0"/>
                              <a:ea typeface="Cambria Math" panose="02040503050406030204" pitchFamily="18" charset="0"/>
                            </a:rPr>
                          </m:ctrlPr>
                        </m:sSubPr>
                        <m:e>
                          <m:d>
                            <m:dPr>
                              <m:begChr m:val="‖"/>
                              <m:endChr m:val="‖"/>
                              <m:ctrlPr>
                                <a:rPr lang="zh-TW" altLang="zh-TW" i="1">
                                  <a:effectLst/>
                                  <a:latin typeface="Cambria Math" panose="02040503050406030204" pitchFamily="18" charset="0"/>
                                  <a:ea typeface="Cambria Math" panose="02040503050406030204" pitchFamily="18" charset="0"/>
                                </a:rPr>
                              </m:ctrlPr>
                            </m:d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𝑦</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a:latin typeface="Cambria Math" panose="02040503050406030204" pitchFamily="18" charset="0"/>
                                  <a:ea typeface="標楷體" panose="03000509000000000000" pitchFamily="65" charset="-120"/>
                                </a:rPr>
                                <m:t>𝐺</m:t>
                              </m:r>
                              <m:d>
                                <m:dPr>
                                  <m:ctrlPr>
                                    <a:rPr lang="en-US" altLang="zh-TW" i="1">
                                      <a:latin typeface="Cambria Math" panose="02040503050406030204" pitchFamily="18" charset="0"/>
                                      <a:ea typeface="標楷體" panose="03000509000000000000" pitchFamily="65" charset="-120"/>
                                    </a:rPr>
                                  </m:ctrlPr>
                                </m:dPr>
                                <m:e>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e>
                              </m:d>
                            </m:e>
                          </m:d>
                        </m:e>
                        <m:sub>
                          <m:r>
                            <a:rPr lang="en-US" altLang="zh-TW">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en-US" altLang="zh-TW" dirty="0">
                  <a:effectLst/>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182" r="-115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2F6942AF-825E-8486-F3F0-5F9F69DA992F}"/>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34</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67096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b="1" dirty="0">
                    <a:effectLst/>
                    <a:latin typeface="Times New Roman" panose="02020603050405020304" pitchFamily="18" charset="0"/>
                    <a:ea typeface="標楷體" panose="03000509000000000000" pitchFamily="65" charset="-120"/>
                  </a:rPr>
                  <a:t>constancy loss </a:t>
                </a:r>
                <a14:m>
                  <m:oMath xmlns:m="http://schemas.openxmlformats.org/officeDocument/2006/math">
                    <m:sSub>
                      <m:sSubPr>
                        <m:ctrlPr>
                          <a:rPr lang="zh-TW" altLang="zh-TW" b="1" i="1">
                            <a:effectLst/>
                            <a:latin typeface="Cambria Math" panose="02040503050406030204" pitchFamily="18" charset="0"/>
                            <a:ea typeface="Cambria Math" panose="02040503050406030204" pitchFamily="18" charset="0"/>
                          </a:rPr>
                        </m:ctrlPr>
                      </m:sSubPr>
                      <m:e>
                        <m:r>
                          <a:rPr lang="en-US" altLang="zh-TW" b="1" i="1">
                            <a:effectLst/>
                            <a:latin typeface="Cambria Math" panose="02040503050406030204" pitchFamily="18" charset="0"/>
                            <a:ea typeface="標楷體" panose="03000509000000000000" pitchFamily="65" charset="-120"/>
                            <a:cs typeface="Times New Roman" panose="02020603050405020304" pitchFamily="18" charset="0"/>
                          </a:rPr>
                          <m:t>𝑳</m:t>
                        </m:r>
                      </m:e>
                      <m:sub>
                        <m:r>
                          <a:rPr lang="en-US" altLang="zh-TW" b="1" i="1">
                            <a:effectLst/>
                            <a:latin typeface="Cambria Math" panose="02040503050406030204" pitchFamily="18" charset="0"/>
                            <a:ea typeface="標楷體" panose="03000509000000000000" pitchFamily="65" charset="-120"/>
                            <a:cs typeface="Times New Roman" panose="02020603050405020304" pitchFamily="18" charset="0"/>
                          </a:rPr>
                          <m:t>𝒄</m:t>
                        </m:r>
                      </m:sub>
                    </m:sSub>
                  </m:oMath>
                </a14:m>
                <a:endParaRPr lang="en-US" altLang="zh-TW" b="1" dirty="0">
                  <a:effectLst/>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The input image </a:t>
                </a:r>
                <a14:m>
                  <m:oMath xmlns:m="http://schemas.openxmlformats.org/officeDocument/2006/math">
                    <m:r>
                      <a:rPr lang="en-US" altLang="zh-TW" i="1">
                        <a:effectLst/>
                        <a:latin typeface="Cambria Math" panose="02040503050406030204" pitchFamily="18" charset="0"/>
                        <a:ea typeface="標楷體" panose="03000509000000000000" pitchFamily="65" charset="-120"/>
                      </a:rPr>
                      <m:t>𝑥</m:t>
                    </m:r>
                  </m:oMath>
                </a14:m>
                <a:r>
                  <a:rPr lang="en-US" altLang="zh-TW" dirty="0">
                    <a:effectLst/>
                    <a:latin typeface="Times New Roman" panose="02020603050405020304" pitchFamily="18" charset="0"/>
                    <a:ea typeface="標楷體" panose="03000509000000000000" pitchFamily="65" charset="-120"/>
                  </a:rPr>
                  <a:t> and the generated image </a:t>
                </a:r>
                <a14:m>
                  <m:oMath xmlns:m="http://schemas.openxmlformats.org/officeDocument/2006/math">
                    <m:r>
                      <a:rPr lang="en-US" altLang="zh-TW">
                        <a:latin typeface="Cambria Math" panose="02040503050406030204" pitchFamily="18" charset="0"/>
                        <a:ea typeface="標楷體" panose="03000509000000000000" pitchFamily="65" charset="-120"/>
                      </a:rPr>
                      <m:t>𝐺</m:t>
                    </m:r>
                    <m:d>
                      <m:dPr>
                        <m:ctrlPr>
                          <a:rPr lang="en-US" altLang="zh-TW" i="1">
                            <a:latin typeface="Cambria Math" panose="02040503050406030204" pitchFamily="18" charset="0"/>
                            <a:ea typeface="標楷體" panose="03000509000000000000" pitchFamily="65" charset="-120"/>
                          </a:rPr>
                        </m:ctrlPr>
                      </m:dPr>
                      <m:e>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e>
                    </m:d>
                    <m:r>
                      <a:rPr lang="en-US" altLang="zh-TW" i="1">
                        <a:latin typeface="Cambria Math" panose="02040503050406030204" pitchFamily="18" charset="0"/>
                        <a:ea typeface="標楷體" panose="03000509000000000000" pitchFamily="65" charset="-120"/>
                      </a:rPr>
                      <m:t> </m:t>
                    </m:r>
                  </m:oMath>
                </a14:m>
                <a:r>
                  <a:rPr lang="en-US" altLang="zh-TW" dirty="0">
                    <a:effectLst/>
                    <a:latin typeface="Times New Roman" panose="02020603050405020304" pitchFamily="18" charset="0"/>
                    <a:ea typeface="標楷體" panose="03000509000000000000" pitchFamily="65" charset="-120"/>
                  </a:rPr>
                  <a:t>are the same contents. In order to ensure that the characters generated by the generator are the same as the input image, constancy loss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𝐿</m:t>
                        </m:r>
                      </m:e>
                      <m:sub>
                        <m:r>
                          <a:rPr lang="en-US" altLang="zh-TW" i="1">
                            <a:effectLst/>
                            <a:latin typeface="Cambria Math" panose="02040503050406030204" pitchFamily="18" charset="0"/>
                            <a:ea typeface="標楷體" panose="03000509000000000000" pitchFamily="65" charset="-120"/>
                          </a:rPr>
                          <m:t>𝑐</m:t>
                        </m:r>
                      </m:sub>
                    </m:sSub>
                  </m:oMath>
                </a14:m>
                <a:r>
                  <a:rPr lang="en-US" altLang="zh-TW" dirty="0">
                    <a:effectLst/>
                    <a:latin typeface="Times New Roman" panose="02020603050405020304" pitchFamily="18" charset="0"/>
                    <a:ea typeface="標楷體" panose="03000509000000000000" pitchFamily="65" charset="-120"/>
                  </a:rPr>
                  <a:t> is used. Input the input image </a:t>
                </a:r>
                <a14:m>
                  <m:oMath xmlns:m="http://schemas.openxmlformats.org/officeDocument/2006/math">
                    <m:r>
                      <a:rPr lang="en-US" altLang="zh-TW" i="1">
                        <a:effectLst/>
                        <a:latin typeface="Cambria Math" panose="02040503050406030204" pitchFamily="18" charset="0"/>
                        <a:ea typeface="標楷體" panose="03000509000000000000" pitchFamily="65" charset="-120"/>
                      </a:rPr>
                      <m:t>𝑥</m:t>
                    </m:r>
                  </m:oMath>
                </a14:m>
                <a:r>
                  <a:rPr lang="en-US" altLang="zh-TW" dirty="0">
                    <a:effectLst/>
                    <a:latin typeface="Times New Roman" panose="02020603050405020304" pitchFamily="18" charset="0"/>
                    <a:ea typeface="標楷體" panose="03000509000000000000" pitchFamily="65" charset="-120"/>
                  </a:rPr>
                  <a:t> and the generated image </a:t>
                </a:r>
                <a14:m>
                  <m:oMath xmlns:m="http://schemas.openxmlformats.org/officeDocument/2006/math">
                    <m:r>
                      <a:rPr lang="en-US" altLang="zh-TW">
                        <a:latin typeface="Cambria Math" panose="02040503050406030204" pitchFamily="18" charset="0"/>
                        <a:ea typeface="標楷體" panose="03000509000000000000" pitchFamily="65" charset="-120"/>
                      </a:rPr>
                      <m:t>𝐺</m:t>
                    </m:r>
                    <m:d>
                      <m:dPr>
                        <m:ctrlPr>
                          <a:rPr lang="en-US" altLang="zh-TW" i="1">
                            <a:latin typeface="Cambria Math" panose="02040503050406030204" pitchFamily="18" charset="0"/>
                            <a:ea typeface="標楷體" panose="03000509000000000000" pitchFamily="65" charset="-120"/>
                          </a:rPr>
                        </m:ctrlPr>
                      </m:dPr>
                      <m:e>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e>
                    </m:d>
                    <m:r>
                      <a:rPr lang="en-US" altLang="zh-TW" i="1">
                        <a:latin typeface="Cambria Math" panose="02040503050406030204" pitchFamily="18" charset="0"/>
                        <a:ea typeface="標楷體" panose="03000509000000000000" pitchFamily="65" charset="-120"/>
                      </a:rPr>
                      <m:t> </m:t>
                    </m:r>
                  </m:oMath>
                </a14:m>
                <a:r>
                  <a:rPr lang="en-US" altLang="zh-TW" dirty="0">
                    <a:effectLst/>
                    <a:latin typeface="Times New Roman" panose="02020603050405020304" pitchFamily="18" charset="0"/>
                    <a:ea typeface="標楷體" panose="03000509000000000000" pitchFamily="65" charset="-120"/>
                  </a:rPr>
                  <a:t>to the encoder </a:t>
                </a:r>
                <a14:m>
                  <m:oMath xmlns:m="http://schemas.openxmlformats.org/officeDocument/2006/math">
                    <m:r>
                      <a:rPr lang="en-US" altLang="zh-TW" i="1">
                        <a:effectLst/>
                        <a:latin typeface="Cambria Math" panose="02040503050406030204" pitchFamily="18" charset="0"/>
                        <a:ea typeface="標楷體" panose="03000509000000000000" pitchFamily="65" charset="-120"/>
                      </a:rPr>
                      <m:t>𝐸</m:t>
                    </m:r>
                  </m:oMath>
                </a14:m>
                <a:r>
                  <a:rPr lang="en-US" altLang="zh-TW" dirty="0">
                    <a:effectLst/>
                    <a:latin typeface="Times New Roman" panose="02020603050405020304" pitchFamily="18" charset="0"/>
                    <a:ea typeface="標楷體" panose="03000509000000000000" pitchFamily="65" charset="-120"/>
                  </a:rPr>
                  <a:t>, and compare whether the feature of the two are consistent.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𝐿</m:t>
                        </m:r>
                      </m:e>
                      <m:sub>
                        <m:r>
                          <a:rPr lang="en-US" altLang="zh-TW" i="1">
                            <a:effectLst/>
                            <a:latin typeface="Cambria Math" panose="02040503050406030204" pitchFamily="18" charset="0"/>
                            <a:ea typeface="標楷體" panose="03000509000000000000" pitchFamily="65" charset="-120"/>
                          </a:rPr>
                          <m:t>𝑐</m:t>
                        </m:r>
                      </m:sub>
                    </m:sSub>
                  </m:oMath>
                </a14:m>
                <a:r>
                  <a:rPr lang="en-US" altLang="zh-TW" dirty="0">
                    <a:effectLst/>
                    <a:latin typeface="Times New Roman" panose="02020603050405020304" pitchFamily="18" charset="0"/>
                    <a:ea typeface="標楷體" panose="03000509000000000000" pitchFamily="65" charset="-120"/>
                  </a:rPr>
                  <a:t> is defined as follows:</a:t>
                </a:r>
              </a:p>
              <a:p>
                <a:pPr marL="0" indent="0" algn="just">
                  <a:lnSpc>
                    <a:spcPct val="200000"/>
                  </a:lnSpc>
                  <a:buNone/>
                </a:pPr>
                <a14:m>
                  <m:oMathPara xmlns:m="http://schemas.openxmlformats.org/officeDocument/2006/math">
                    <m:oMathParaPr>
                      <m:jc m:val="centerGroup"/>
                    </m:oMathParaPr>
                    <m:oMath xmlns:m="http://schemas.openxmlformats.org/officeDocument/2006/math">
                      <m:sSub>
                        <m:sSubPr>
                          <m:ctrlPr>
                            <a:rPr lang="zh-TW" altLang="zh-TW" i="1" smtClean="0">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𝐿</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𝑐</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a:effectLst/>
                              <a:latin typeface="Cambria Math" panose="02040503050406030204" pitchFamily="18" charset="0"/>
                              <a:ea typeface="Cambria Math" panose="02040503050406030204" pitchFamily="18" charset="0"/>
                            </a:rPr>
                          </m:ctrlPr>
                        </m:sSubPr>
                        <m:e>
                          <m:d>
                            <m:dPr>
                              <m:begChr m:val="‖"/>
                              <m:endChr m:val="‖"/>
                              <m:ctrlPr>
                                <a:rPr lang="zh-TW" altLang="zh-TW" i="1">
                                  <a:effectLst/>
                                  <a:latin typeface="Cambria Math" panose="02040503050406030204" pitchFamily="18" charset="0"/>
                                  <a:ea typeface="Cambria Math" panose="02040503050406030204" pitchFamily="18" charset="0"/>
                                </a:rPr>
                              </m:ctrlPr>
                            </m:d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𝐸</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𝑥</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𝐸</m:t>
                              </m:r>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a:latin typeface="Cambria Math" panose="02040503050406030204" pitchFamily="18" charset="0"/>
                                  <a:ea typeface="標楷體" panose="03000509000000000000" pitchFamily="65" charset="-120"/>
                                </a:rPr>
                                <m:t>𝐺</m:t>
                              </m:r>
                              <m:d>
                                <m:dPr>
                                  <m:ctrlPr>
                                    <a:rPr lang="en-US" altLang="zh-TW" i="1">
                                      <a:latin typeface="Cambria Math" panose="02040503050406030204" pitchFamily="18" charset="0"/>
                                      <a:ea typeface="標楷體" panose="03000509000000000000" pitchFamily="65" charset="-120"/>
                                    </a:rPr>
                                  </m:ctrlPr>
                                </m:dPr>
                                <m:e>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e>
                              </m:d>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e>
                          </m:d>
                        </m:e>
                        <m:sub>
                          <m:r>
                            <a:rPr lang="en-US" altLang="zh-TW">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altLang="zh-TW" dirty="0">
                  <a:effectLst/>
                  <a:latin typeface="Times New Roman" panose="02020603050405020304" pitchFamily="18" charset="0"/>
                  <a:ea typeface="細明體" panose="02020509000000000000" pitchFamily="49" charset="-120"/>
                </a:endParaRPr>
              </a:p>
              <a:p>
                <a:pPr algn="just"/>
                <a:endParaRPr lang="en-US" altLang="zh-TW" dirty="0">
                  <a:effectLst/>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311" r="-115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19508269-C656-523C-54E9-B5CCCB618F8A}"/>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35</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03947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b="1" dirty="0">
                    <a:effectLst/>
                    <a:latin typeface="Times New Roman" panose="02020603050405020304" pitchFamily="18" charset="0"/>
                    <a:ea typeface="標楷體" panose="03000509000000000000" pitchFamily="65" charset="-120"/>
                  </a:rPr>
                  <a:t>category loss </a:t>
                </a:r>
                <a14:m>
                  <m:oMath xmlns:m="http://schemas.openxmlformats.org/officeDocument/2006/math">
                    <m:sSub>
                      <m:sSubPr>
                        <m:ctrlPr>
                          <a:rPr lang="zh-TW" altLang="zh-TW" b="1" i="1">
                            <a:effectLst/>
                            <a:latin typeface="Cambria Math" panose="02040503050406030204" pitchFamily="18" charset="0"/>
                            <a:ea typeface="Cambria Math" panose="02040503050406030204" pitchFamily="18" charset="0"/>
                          </a:rPr>
                        </m:ctrlPr>
                      </m:sSubPr>
                      <m:e>
                        <m:r>
                          <a:rPr lang="en-US" altLang="zh-TW" b="1" i="1">
                            <a:effectLst/>
                            <a:latin typeface="Cambria Math" panose="02040503050406030204" pitchFamily="18" charset="0"/>
                            <a:ea typeface="標楷體" panose="03000509000000000000" pitchFamily="65" charset="-120"/>
                            <a:cs typeface="Times New Roman" panose="02020603050405020304" pitchFamily="18" charset="0"/>
                          </a:rPr>
                          <m:t>𝑳</m:t>
                        </m:r>
                      </m:e>
                      <m:sub>
                        <m:r>
                          <a:rPr lang="en-US" altLang="zh-TW" b="1" i="1">
                            <a:effectLst/>
                            <a:latin typeface="Cambria Math" panose="02040503050406030204" pitchFamily="18" charset="0"/>
                            <a:ea typeface="標楷體" panose="03000509000000000000" pitchFamily="65" charset="-120"/>
                            <a:cs typeface="Times New Roman" panose="02020603050405020304" pitchFamily="18" charset="0"/>
                          </a:rPr>
                          <m:t>𝒔</m:t>
                        </m:r>
                      </m:sub>
                    </m:sSub>
                  </m:oMath>
                </a14:m>
                <a:endParaRPr lang="en-US" altLang="zh-TW" b="1" dirty="0">
                  <a:effectLst/>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The style of the generated image </a:t>
                </a:r>
                <a14:m>
                  <m:oMath xmlns:m="http://schemas.openxmlformats.org/officeDocument/2006/math">
                    <m:r>
                      <a:rPr lang="en-US" altLang="zh-TW">
                        <a:latin typeface="Cambria Math" panose="02040503050406030204" pitchFamily="18" charset="0"/>
                        <a:ea typeface="標楷體" panose="03000509000000000000" pitchFamily="65" charset="-120"/>
                      </a:rPr>
                      <m:t>𝐺</m:t>
                    </m:r>
                    <m:d>
                      <m:dPr>
                        <m:ctrlPr>
                          <a:rPr lang="en-US" altLang="zh-TW" i="1">
                            <a:latin typeface="Cambria Math" panose="02040503050406030204" pitchFamily="18" charset="0"/>
                            <a:ea typeface="標楷體" panose="03000509000000000000" pitchFamily="65" charset="-120"/>
                          </a:rPr>
                        </m:ctrlPr>
                      </m:dPr>
                      <m:e>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e>
                    </m:d>
                    <m:r>
                      <a:rPr lang="en-US" altLang="zh-TW" i="1">
                        <a:latin typeface="Cambria Math" panose="02040503050406030204" pitchFamily="18" charset="0"/>
                        <a:ea typeface="標楷體" panose="03000509000000000000" pitchFamily="65" charset="-120"/>
                      </a:rPr>
                      <m:t> </m:t>
                    </m:r>
                  </m:oMath>
                </a14:m>
                <a:r>
                  <a:rPr lang="en-US" altLang="zh-TW" dirty="0">
                    <a:effectLst/>
                    <a:latin typeface="Times New Roman" panose="02020603050405020304" pitchFamily="18" charset="0"/>
                    <a:ea typeface="標楷體" panose="03000509000000000000" pitchFamily="65" charset="-120"/>
                  </a:rPr>
                  <a:t>should preserve the style of the target image </a:t>
                </a:r>
                <a14:m>
                  <m:oMath xmlns:m="http://schemas.openxmlformats.org/officeDocument/2006/math">
                    <m:r>
                      <a:rPr lang="en-US" altLang="zh-TW" i="1">
                        <a:effectLst/>
                        <a:latin typeface="Cambria Math" panose="02040503050406030204" pitchFamily="18" charset="0"/>
                        <a:ea typeface="標楷體" panose="03000509000000000000" pitchFamily="65" charset="-120"/>
                      </a:rPr>
                      <m:t>𝑦</m:t>
                    </m:r>
                  </m:oMath>
                </a14:m>
                <a:r>
                  <a:rPr lang="en-US" altLang="zh-TW" dirty="0">
                    <a:effectLst/>
                    <a:latin typeface="Times New Roman" panose="02020603050405020304" pitchFamily="18" charset="0"/>
                    <a:ea typeface="標楷體" panose="03000509000000000000" pitchFamily="65" charset="-120"/>
                  </a:rPr>
                  <a:t>, so define category loss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𝐿</m:t>
                        </m:r>
                      </m:e>
                      <m:sub>
                        <m:r>
                          <a:rPr lang="en-US" altLang="zh-TW" i="1">
                            <a:effectLst/>
                            <a:latin typeface="Cambria Math" panose="02040503050406030204" pitchFamily="18" charset="0"/>
                            <a:ea typeface="標楷體" panose="03000509000000000000" pitchFamily="65" charset="-120"/>
                          </a:rPr>
                          <m:t>𝑠</m:t>
                        </m:r>
                      </m:sub>
                    </m:sSub>
                  </m:oMath>
                </a14:m>
                <a:r>
                  <a:rPr lang="en-US" altLang="zh-TW" dirty="0">
                    <a:effectLst/>
                    <a:latin typeface="Times New Roman" panose="02020603050405020304" pitchFamily="18" charset="0"/>
                    <a:ea typeface="標楷體" panose="03000509000000000000" pitchFamily="65" charset="-120"/>
                  </a:rPr>
                  <a:t>. Input the target image </a:t>
                </a:r>
                <a14:m>
                  <m:oMath xmlns:m="http://schemas.openxmlformats.org/officeDocument/2006/math">
                    <m:r>
                      <a:rPr lang="en-US" altLang="zh-TW" i="1">
                        <a:effectLst/>
                        <a:latin typeface="Cambria Math" panose="02040503050406030204" pitchFamily="18" charset="0"/>
                        <a:ea typeface="標楷體" panose="03000509000000000000" pitchFamily="65" charset="-120"/>
                      </a:rPr>
                      <m:t>𝑦</m:t>
                    </m:r>
                  </m:oMath>
                </a14:m>
                <a:r>
                  <a:rPr lang="en-US" altLang="zh-TW" dirty="0">
                    <a:effectLst/>
                    <a:latin typeface="Times New Roman" panose="02020603050405020304" pitchFamily="18" charset="0"/>
                    <a:ea typeface="標楷體" panose="03000509000000000000" pitchFamily="65" charset="-120"/>
                  </a:rPr>
                  <a:t> and the generated image </a:t>
                </a:r>
                <a14:m>
                  <m:oMath xmlns:m="http://schemas.openxmlformats.org/officeDocument/2006/math">
                    <m:r>
                      <a:rPr lang="en-US" altLang="zh-TW">
                        <a:latin typeface="Cambria Math" panose="02040503050406030204" pitchFamily="18" charset="0"/>
                        <a:ea typeface="標楷體" panose="03000509000000000000" pitchFamily="65" charset="-120"/>
                      </a:rPr>
                      <m:t>𝐺</m:t>
                    </m:r>
                    <m:d>
                      <m:dPr>
                        <m:ctrlPr>
                          <a:rPr lang="en-US" altLang="zh-TW" i="1">
                            <a:latin typeface="Cambria Math" panose="02040503050406030204" pitchFamily="18" charset="0"/>
                            <a:ea typeface="標楷體" panose="03000509000000000000" pitchFamily="65" charset="-120"/>
                          </a:rPr>
                        </m:ctrlPr>
                      </m:dPr>
                      <m:e>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e>
                    </m:d>
                    <m:r>
                      <a:rPr lang="en-US" altLang="zh-TW" i="1">
                        <a:latin typeface="Cambria Math" panose="02040503050406030204" pitchFamily="18" charset="0"/>
                        <a:ea typeface="標楷體" panose="03000509000000000000" pitchFamily="65" charset="-120"/>
                      </a:rPr>
                      <m:t> </m:t>
                    </m:r>
                  </m:oMath>
                </a14:m>
                <a:r>
                  <a:rPr lang="en-US" altLang="zh-TW" dirty="0">
                    <a:effectLst/>
                    <a:latin typeface="Times New Roman" panose="02020603050405020304" pitchFamily="18" charset="0"/>
                    <a:ea typeface="標楷體" panose="03000509000000000000" pitchFamily="65" charset="-120"/>
                  </a:rPr>
                  <a:t>to the style discriminator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𝐷</m:t>
                        </m:r>
                      </m:e>
                      <m:sub>
                        <m:r>
                          <a:rPr lang="en-US" altLang="zh-TW" i="1">
                            <a:effectLst/>
                            <a:latin typeface="Cambria Math" panose="02040503050406030204" pitchFamily="18" charset="0"/>
                            <a:ea typeface="標楷體" panose="03000509000000000000" pitchFamily="65" charset="-120"/>
                          </a:rPr>
                          <m:t>𝑠</m:t>
                        </m:r>
                      </m:sub>
                    </m:sSub>
                  </m:oMath>
                </a14:m>
                <a:r>
                  <a:rPr lang="en-US" altLang="zh-TW" dirty="0">
                    <a:effectLst/>
                    <a:latin typeface="Times New Roman" panose="02020603050405020304" pitchFamily="18" charset="0"/>
                    <a:ea typeface="標楷體" panose="03000509000000000000" pitchFamily="65" charset="-120"/>
                  </a:rPr>
                  <a:t> to distinguish the style.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rPr>
                          <m:t>𝐿</m:t>
                        </m:r>
                      </m:e>
                      <m:sub>
                        <m:r>
                          <a:rPr lang="en-US" altLang="zh-TW" i="1">
                            <a:effectLst/>
                            <a:latin typeface="Cambria Math" panose="02040503050406030204" pitchFamily="18" charset="0"/>
                            <a:ea typeface="標楷體" panose="03000509000000000000" pitchFamily="65" charset="-120"/>
                          </a:rPr>
                          <m:t>𝑠</m:t>
                        </m:r>
                      </m:sub>
                    </m:sSub>
                  </m:oMath>
                </a14:m>
                <a:r>
                  <a:rPr lang="en-US" altLang="zh-TW" dirty="0">
                    <a:effectLst/>
                    <a:latin typeface="Times New Roman" panose="02020603050405020304" pitchFamily="18" charset="0"/>
                    <a:ea typeface="標楷體" panose="03000509000000000000" pitchFamily="65" charset="-120"/>
                  </a:rPr>
                  <a:t> is defined as follows:</a:t>
                </a:r>
                <a:endParaRPr lang="zh-TW" altLang="zh-TW" dirty="0">
                  <a:effectLst/>
                  <a:latin typeface="Times New Roman" panose="02020603050405020304" pitchFamily="18" charset="0"/>
                  <a:ea typeface="細明體" panose="02020509000000000000" pitchFamily="49" charset="-120"/>
                </a:endParaRPr>
              </a:p>
              <a:p>
                <a:pPr marL="0" indent="0" algn="just">
                  <a:lnSpc>
                    <a:spcPct val="200000"/>
                  </a:lnSpc>
                  <a:buNone/>
                </a:pPr>
                <a14:m>
                  <m:oMathPara xmlns:m="http://schemas.openxmlformats.org/officeDocument/2006/math">
                    <m:oMathParaPr>
                      <m:jc m:val="centerGroup"/>
                    </m:oMathParaPr>
                    <m:oMath xmlns:m="http://schemas.openxmlformats.org/officeDocument/2006/math">
                      <m:sSub>
                        <m:sSubPr>
                          <m:ctrlPr>
                            <a:rPr lang="zh-TW" altLang="zh-TW" i="1" smtClean="0">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𝐿</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𝑠</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func>
                        <m:funcPr>
                          <m:ctrlPr>
                            <a:rPr lang="zh-TW" altLang="zh-TW" i="1">
                              <a:effectLst/>
                              <a:latin typeface="Cambria Math" panose="02040503050406030204" pitchFamily="18" charset="0"/>
                              <a:ea typeface="Cambria Math" panose="02040503050406030204" pitchFamily="18" charset="0"/>
                            </a:rPr>
                          </m:ctrlPr>
                        </m:funcPr>
                        <m:fName>
                          <m:r>
                            <m:rPr>
                              <m:sty m:val="p"/>
                            </m:rPr>
                            <a:rPr lang="en-US" altLang="zh-TW">
                              <a:effectLst/>
                              <a:latin typeface="Cambria Math" panose="02040503050406030204" pitchFamily="18" charset="0"/>
                              <a:ea typeface="標楷體" panose="03000509000000000000" pitchFamily="65" charset="-120"/>
                              <a:cs typeface="Times New Roman" panose="02020603050405020304" pitchFamily="18" charset="0"/>
                            </a:rPr>
                            <m:t>log</m:t>
                          </m:r>
                        </m:fName>
                        <m:e>
                          <m:d>
                            <m:dPr>
                              <m:ctrlPr>
                                <a:rPr lang="zh-TW" altLang="zh-TW" i="1">
                                  <a:effectLst/>
                                  <a:latin typeface="Cambria Math" panose="02040503050406030204" pitchFamily="18" charset="0"/>
                                  <a:ea typeface="Cambria Math" panose="02040503050406030204" pitchFamily="18" charset="0"/>
                                </a:rPr>
                              </m:ctrlPr>
                            </m:dPr>
                            <m:e>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𝐷</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𝑠</m:t>
                                  </m:r>
                                </m:sub>
                              </m:sSub>
                              <m:d>
                                <m:dPr>
                                  <m:ctrlPr>
                                    <a:rPr lang="zh-TW" altLang="zh-TW" i="1">
                                      <a:effectLst/>
                                      <a:latin typeface="Cambria Math" panose="02040503050406030204" pitchFamily="18" charset="0"/>
                                      <a:ea typeface="Cambria Math" panose="02040503050406030204" pitchFamily="18" charset="0"/>
                                    </a:rPr>
                                  </m:ctrlPr>
                                </m:d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𝑠</m:t>
                                  </m:r>
                                </m:e>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𝑦</m:t>
                                  </m:r>
                                </m:e>
                              </m:d>
                            </m:e>
                          </m:d>
                        </m:e>
                      </m:func>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m:t>
                      </m:r>
                      <m:func>
                        <m:funcPr>
                          <m:ctrlPr>
                            <a:rPr lang="zh-TW" altLang="zh-TW" i="1">
                              <a:effectLst/>
                              <a:latin typeface="Cambria Math" panose="02040503050406030204" pitchFamily="18" charset="0"/>
                              <a:ea typeface="Cambria Math" panose="02040503050406030204" pitchFamily="18" charset="0"/>
                            </a:rPr>
                          </m:ctrlPr>
                        </m:funcPr>
                        <m:fName>
                          <m:r>
                            <m:rPr>
                              <m:sty m:val="p"/>
                            </m:rPr>
                            <a:rPr lang="en-US" altLang="zh-TW">
                              <a:effectLst/>
                              <a:latin typeface="Cambria Math" panose="02040503050406030204" pitchFamily="18" charset="0"/>
                              <a:ea typeface="標楷體" panose="03000509000000000000" pitchFamily="65" charset="-120"/>
                              <a:cs typeface="Times New Roman" panose="02020603050405020304" pitchFamily="18" charset="0"/>
                            </a:rPr>
                            <m:t>log</m:t>
                          </m:r>
                        </m:fName>
                        <m:e>
                          <m:d>
                            <m:dPr>
                              <m:ctrlPr>
                                <a:rPr lang="zh-TW" altLang="zh-TW" i="1">
                                  <a:effectLst/>
                                  <a:latin typeface="Cambria Math" panose="02040503050406030204" pitchFamily="18" charset="0"/>
                                  <a:ea typeface="Cambria Math" panose="02040503050406030204" pitchFamily="18" charset="0"/>
                                </a:rPr>
                              </m:ctrlPr>
                            </m:dPr>
                            <m:e>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𝐷</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𝑠</m:t>
                                  </m:r>
                                </m:sub>
                              </m:sSub>
                              <m:d>
                                <m:dPr>
                                  <m:ctrlPr>
                                    <a:rPr lang="zh-TW" altLang="zh-TW" i="1">
                                      <a:effectLst/>
                                      <a:latin typeface="Cambria Math" panose="02040503050406030204" pitchFamily="18" charset="0"/>
                                      <a:ea typeface="Cambria Math" panose="02040503050406030204" pitchFamily="18" charset="0"/>
                                    </a:rPr>
                                  </m:ctrlPr>
                                </m:d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𝑠</m:t>
                                  </m:r>
                                </m:e>
                                <m:e>
                                  <m:r>
                                    <a:rPr lang="en-US" altLang="zh-TW">
                                      <a:latin typeface="Cambria Math" panose="02040503050406030204" pitchFamily="18" charset="0"/>
                                      <a:ea typeface="標楷體" panose="03000509000000000000" pitchFamily="65" charset="-120"/>
                                    </a:rPr>
                                    <m:t>𝐺</m:t>
                                  </m:r>
                                  <m:d>
                                    <m:dPr>
                                      <m:ctrlPr>
                                        <a:rPr lang="en-US" altLang="zh-TW" i="1">
                                          <a:latin typeface="Cambria Math" panose="02040503050406030204" pitchFamily="18" charset="0"/>
                                          <a:ea typeface="標楷體" panose="03000509000000000000" pitchFamily="65" charset="-120"/>
                                        </a:rPr>
                                      </m:ctrlPr>
                                    </m:dPr>
                                    <m:e>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𝑐</m:t>
                                          </m:r>
                                        </m:sub>
                                      </m:sSub>
                                      <m:r>
                                        <a:rPr lang="en-US" altLang="zh-TW">
                                          <a:latin typeface="Cambria Math" panose="02040503050406030204" pitchFamily="18" charset="0"/>
                                          <a:ea typeface="標楷體" panose="03000509000000000000" pitchFamily="65" charset="-120"/>
                                        </a:rPr>
                                        <m:t>,</m:t>
                                      </m:r>
                                      <m:sSub>
                                        <m:sSubPr>
                                          <m:ctrlPr>
                                            <a:rPr lang="zh-TW" altLang="zh-TW" i="1">
                                              <a:latin typeface="Cambria Math" panose="02040503050406030204" pitchFamily="18" charset="0"/>
                                              <a:ea typeface="標楷體" panose="03000509000000000000" pitchFamily="65" charset="-120"/>
                                            </a:rPr>
                                          </m:ctrlPr>
                                        </m:sSubPr>
                                        <m:e>
                                          <m:r>
                                            <a:rPr lang="en-US" altLang="zh-TW">
                                              <a:latin typeface="Cambria Math" panose="02040503050406030204" pitchFamily="18" charset="0"/>
                                              <a:ea typeface="標楷體" panose="03000509000000000000" pitchFamily="65" charset="-120"/>
                                            </a:rPr>
                                            <m:t>𝑥</m:t>
                                          </m:r>
                                        </m:e>
                                        <m:sub>
                                          <m:r>
                                            <a:rPr lang="en-US" altLang="zh-TW">
                                              <a:latin typeface="Cambria Math" panose="02040503050406030204" pitchFamily="18" charset="0"/>
                                              <a:ea typeface="標楷體" panose="03000509000000000000" pitchFamily="65" charset="-120"/>
                                            </a:rPr>
                                            <m:t>𝑘</m:t>
                                          </m:r>
                                        </m:sub>
                                      </m:sSub>
                                    </m:e>
                                  </m:d>
                                </m:e>
                              </m:d>
                            </m:e>
                          </m:d>
                        </m:e>
                      </m:func>
                    </m:oMath>
                  </m:oMathPara>
                </a14:m>
                <a:endParaRPr lang="en-US" altLang="zh-TW" dirty="0">
                  <a:latin typeface="Times New Roman" panose="02020603050405020304" pitchFamily="18" charset="0"/>
                  <a:ea typeface="標楷體" panose="03000509000000000000" pitchFamily="65" charset="-120"/>
                </a:endParaRPr>
              </a:p>
              <a:p>
                <a:pPr algn="just"/>
                <a:r>
                  <a:rPr lang="en-US" altLang="zh-TW" dirty="0">
                    <a:effectLst/>
                    <a:latin typeface="Times New Roman" panose="02020603050405020304" pitchFamily="18" charset="0"/>
                    <a:ea typeface="標楷體" panose="03000509000000000000" pitchFamily="65" charset="-120"/>
                  </a:rPr>
                  <a:t>where </a:t>
                </a:r>
                <a14:m>
                  <m:oMath xmlns:m="http://schemas.openxmlformats.org/officeDocument/2006/math">
                    <m:r>
                      <a:rPr lang="en-US" altLang="zh-TW" i="1">
                        <a:effectLst/>
                        <a:latin typeface="Cambria Math" panose="02040503050406030204" pitchFamily="18" charset="0"/>
                        <a:ea typeface="標楷體" panose="03000509000000000000" pitchFamily="65" charset="-120"/>
                      </a:rPr>
                      <m:t>𝑠</m:t>
                    </m:r>
                  </m:oMath>
                </a14:m>
                <a:r>
                  <a:rPr lang="en-US" altLang="zh-TW" dirty="0">
                    <a:effectLst/>
                    <a:latin typeface="Times New Roman" panose="02020603050405020304" pitchFamily="18" charset="0"/>
                    <a:ea typeface="標楷體" panose="03000509000000000000" pitchFamily="65" charset="-120"/>
                  </a:rPr>
                  <a:t> indicates the style, and the discriminator distinguishes the probability that the image belongs to a certain style.</a:t>
                </a:r>
                <a:endParaRPr lang="zh-TW" altLang="zh-TW" dirty="0">
                  <a:effectLst/>
                  <a:latin typeface="Times New Roman" panose="02020603050405020304" pitchFamily="18" charset="0"/>
                  <a:ea typeface="細明體" panose="02020509000000000000" pitchFamily="49" charset="-120"/>
                </a:endParaRPr>
              </a:p>
              <a:p>
                <a:pPr algn="just"/>
                <a:endParaRPr lang="en-US" altLang="zh-TW" dirty="0">
                  <a:effectLst/>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311" r="-115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3173805-3A9D-33C7-4F96-CD8C9CA8DCF6}"/>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36</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84467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PROPOSED METHOD</a:t>
            </a:r>
            <a:endParaRPr lang="zh-TW"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b="1" dirty="0">
                    <a:effectLst/>
                    <a:latin typeface="Times New Roman" panose="02020603050405020304" pitchFamily="18" charset="0"/>
                    <a:ea typeface="標楷體" panose="03000509000000000000" pitchFamily="65" charset="-120"/>
                  </a:rPr>
                  <a:t>Objective function</a:t>
                </a:r>
              </a:p>
              <a:p>
                <a:pPr algn="just"/>
                <a:r>
                  <a:rPr lang="en-US" altLang="zh-TW" dirty="0">
                    <a:effectLst/>
                    <a:latin typeface="Times New Roman" panose="02020603050405020304" pitchFamily="18" charset="0"/>
                    <a:ea typeface="標楷體" panose="03000509000000000000" pitchFamily="65" charset="-120"/>
                  </a:rPr>
                  <a:t>Combining all the losses mentioned above, the overall objective function of our proposed GAN is defined as follows:</a:t>
                </a:r>
              </a:p>
              <a:p>
                <a:pPr marL="0" indent="0" algn="just">
                  <a:lnSpc>
                    <a:spcPct val="200000"/>
                  </a:lnSpc>
                  <a:buNone/>
                </a:pPr>
                <a14:m>
                  <m:oMathPara xmlns:m="http://schemas.openxmlformats.org/officeDocument/2006/math">
                    <m:oMathParaPr>
                      <m:jc m:val="centerGroup"/>
                    </m:oMathParaPr>
                    <m:oMath xmlns:m="http://schemas.openxmlformats.org/officeDocument/2006/math">
                      <m:r>
                        <a:rPr lang="en-US" altLang="zh-TW" i="1" smtClean="0">
                          <a:effectLst/>
                          <a:latin typeface="Cambria Math" panose="02040503050406030204" pitchFamily="18" charset="0"/>
                          <a:ea typeface="標楷體" panose="03000509000000000000" pitchFamily="65" charset="-120"/>
                          <a:cs typeface="新細明體" panose="02020500000000000000" pitchFamily="18" charset="-120"/>
                        </a:rPr>
                        <m:t>𝐿</m:t>
                      </m:r>
                      <m:r>
                        <a:rPr lang="en-US" altLang="zh-TW" i="1" smtClean="0">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𝐿</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𝐺𝐴𝑁</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𝜆</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𝑝</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𝐿</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𝑝</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𝜆</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𝑐</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𝐿</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𝑐</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m:t>
                      </m:r>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sSub>
                            <m:sSubPr>
                              <m:ctrlPr>
                                <a:rPr lang="zh-TW" altLang="zh-TW" i="1">
                                  <a:effectLst/>
                                  <a:latin typeface="Cambria Math" panose="02040503050406030204" pitchFamily="18" charset="0"/>
                                  <a:ea typeface="Cambria Math" panose="02040503050406030204" pitchFamily="18" charset="0"/>
                                  <a:cs typeface="新細明體" panose="02020500000000000000" pitchFamily="18" charset="-120"/>
                                </a:rPr>
                              </m:ctrlPr>
                            </m:sSubPr>
                            <m:e>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𝜆</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𝑠</m:t>
                              </m:r>
                            </m:sub>
                          </m:s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𝐿</m:t>
                          </m:r>
                        </m:e>
                        <m:sub>
                          <m:r>
                            <a:rPr lang="en-US" altLang="zh-TW" i="1">
                              <a:effectLst/>
                              <a:latin typeface="Cambria Math" panose="02040503050406030204" pitchFamily="18" charset="0"/>
                              <a:ea typeface="標楷體" panose="03000509000000000000" pitchFamily="65" charset="-120"/>
                              <a:cs typeface="新細明體" panose="02020500000000000000" pitchFamily="18" charset="-120"/>
                            </a:rPr>
                            <m:t>𝑠</m:t>
                          </m:r>
                        </m:sub>
                      </m:sSub>
                    </m:oMath>
                  </m:oMathPara>
                </a14:m>
                <a:endParaRPr lang="zh-TW" altLang="zh-TW" dirty="0">
                  <a:effectLst/>
                  <a:latin typeface="Times New Roman" panose="02020603050405020304" pitchFamily="18" charset="0"/>
                  <a:ea typeface="細明體" panose="02020509000000000000" pitchFamily="49" charset="-120"/>
                </a:endParaRPr>
              </a:p>
              <a:p>
                <a:pPr algn="just"/>
                <a:r>
                  <a:rPr lang="en-US" altLang="zh-TW" dirty="0">
                    <a:effectLst/>
                    <a:latin typeface="Times New Roman" panose="02020603050405020304" pitchFamily="18" charset="0"/>
                    <a:ea typeface="標楷體" panose="03000509000000000000" pitchFamily="65" charset="-120"/>
                  </a:rPr>
                  <a:t>where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𝑝</m:t>
                        </m:r>
                      </m:sub>
                    </m:sSub>
                  </m:oMath>
                </a14:m>
                <a:r>
                  <a:rPr lang="en-US" altLang="zh-TW" dirty="0">
                    <a:effectLst/>
                    <a:latin typeface="Times New Roman" panose="02020603050405020304" pitchFamily="18" charset="0"/>
                    <a:ea typeface="標楷體" panose="03000509000000000000" pitchFamily="65" charset="-120"/>
                  </a:rPr>
                  <a:t>,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𝑐</m:t>
                        </m:r>
                      </m:sub>
                    </m:sSub>
                  </m:oMath>
                </a14:m>
                <a:r>
                  <a:rPr lang="en-US" altLang="zh-TW" dirty="0">
                    <a:effectLst/>
                    <a:latin typeface="Times New Roman" panose="02020603050405020304" pitchFamily="18" charset="0"/>
                    <a:ea typeface="標楷體" panose="03000509000000000000" pitchFamily="65" charset="-120"/>
                  </a:rPr>
                  <a:t>, and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𝑠</m:t>
                        </m:r>
                      </m:sub>
                    </m:sSub>
                  </m:oMath>
                </a14:m>
                <a:r>
                  <a:rPr lang="en-US" altLang="zh-TW" dirty="0">
                    <a:effectLst/>
                    <a:latin typeface="Times New Roman" panose="02020603050405020304" pitchFamily="18" charset="0"/>
                    <a:ea typeface="標楷體" panose="03000509000000000000" pitchFamily="65" charset="-120"/>
                  </a:rPr>
                  <a:t> are the weights that control the importance of each loss.</a:t>
                </a:r>
              </a:p>
              <a:p>
                <a:pPr algn="just"/>
                <a:r>
                  <a:rPr lang="en-US" altLang="zh-TW" dirty="0">
                    <a:effectLst/>
                    <a:latin typeface="Times New Roman" panose="02020603050405020304" pitchFamily="18" charset="0"/>
                    <a:ea typeface="標楷體" panose="03000509000000000000" pitchFamily="65" charset="-120"/>
                  </a:rPr>
                  <a:t>In our experiments, we set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𝑝</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=100</m:t>
                    </m:r>
                  </m:oMath>
                </a14:m>
                <a:r>
                  <a:rPr lang="en-US" altLang="zh-TW" dirty="0">
                    <a:effectLst/>
                    <a:latin typeface="Times New Roman" panose="02020603050405020304" pitchFamily="18" charset="0"/>
                    <a:ea typeface="標楷體" panose="03000509000000000000" pitchFamily="65" charset="-120"/>
                  </a:rPr>
                  <a:t>,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𝑐</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=15</m:t>
                    </m:r>
                  </m:oMath>
                </a14:m>
                <a:r>
                  <a:rPr lang="en-US" altLang="zh-TW" dirty="0">
                    <a:effectLst/>
                    <a:latin typeface="Times New Roman" panose="02020603050405020304" pitchFamily="18" charset="0"/>
                    <a:ea typeface="標楷體" panose="03000509000000000000" pitchFamily="65" charset="-120"/>
                  </a:rPr>
                  <a:t>, </a:t>
                </a:r>
                <a14:m>
                  <m:oMath xmlns:m="http://schemas.openxmlformats.org/officeDocument/2006/math">
                    <m:sSub>
                      <m:sSubPr>
                        <m:ctrlPr>
                          <a:rPr lang="zh-TW" altLang="zh-TW" i="1">
                            <a:effectLst/>
                            <a:latin typeface="Cambria Math" panose="02040503050406030204" pitchFamily="18" charset="0"/>
                            <a:ea typeface="Cambria Math" panose="02040503050406030204" pitchFamily="18" charset="0"/>
                          </a:rPr>
                        </m:ctrlPr>
                      </m:sSubPr>
                      <m:e>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𝑠</m:t>
                        </m:r>
                      </m:sub>
                    </m:sSub>
                    <m:r>
                      <a:rPr lang="en-US" altLang="zh-TW" i="1">
                        <a:effectLst/>
                        <a:latin typeface="Cambria Math" panose="02040503050406030204" pitchFamily="18" charset="0"/>
                        <a:ea typeface="標楷體" panose="03000509000000000000" pitchFamily="65" charset="-120"/>
                        <a:cs typeface="Times New Roman" panose="02020603050405020304" pitchFamily="18" charset="0"/>
                      </a:rPr>
                      <m:t>=1</m:t>
                    </m:r>
                  </m:oMath>
                </a14:m>
                <a:r>
                  <a:rPr lang="en-US" altLang="zh-TW" dirty="0">
                    <a:latin typeface="Times New Roman" panose="02020603050405020304" pitchFamily="18" charset="0"/>
                    <a:ea typeface="標楷體" panose="03000509000000000000" pitchFamily="65" charset="-120"/>
                  </a:rPr>
                  <a:t>.</a:t>
                </a:r>
                <a:endParaRPr lang="en-US" altLang="zh-TW" dirty="0">
                  <a:effectLst/>
                  <a:latin typeface="Times New Roman" panose="02020603050405020304" pitchFamily="18" charset="0"/>
                  <a:ea typeface="標楷體" panose="03000509000000000000" pitchFamily="65" charset="-120"/>
                </a:endParaRPr>
              </a:p>
            </p:txBody>
          </p:sp>
        </mc:Choice>
        <mc:Fallback xmlns="">
          <p:sp>
            <p:nvSpPr>
              <p:cNvPr id="3" name="內容版面配置區 2">
                <a:extLst>
                  <a:ext uri="{FF2B5EF4-FFF2-40B4-BE49-F238E27FC236}">
                    <a16:creationId xmlns:a16="http://schemas.microsoft.com/office/drawing/2014/main" id="{3ED0BB8E-8885-C98F-C6E5-9462E3DA14CF}"/>
                  </a:ext>
                </a:extLst>
              </p:cNvPr>
              <p:cNvSpPr>
                <a:spLocks noGrp="1" noRot="1" noChangeAspect="1" noMove="1" noResize="1" noEditPoints="1" noAdjustHandles="1" noChangeArrowheads="1" noChangeShapeType="1" noTextEdit="1"/>
              </p:cNvSpPr>
              <p:nvPr>
                <p:ph idx="1"/>
              </p:nvPr>
            </p:nvSpPr>
            <p:spPr>
              <a:xfrm>
                <a:off x="838200" y="1662546"/>
                <a:ext cx="10515600" cy="4747490"/>
              </a:xfrm>
              <a:blipFill>
                <a:blip r:embed="rId2"/>
                <a:stretch>
                  <a:fillRect l="-1043" t="-2311" r="-115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CCB46A-A639-277C-218F-2DC6545AAB7A}"/>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37</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8148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b="1" dirty="0">
                <a:effectLst/>
                <a:latin typeface="Times New Roman" panose="02020603050405020304" pitchFamily="18" charset="0"/>
                <a:ea typeface="標楷體" panose="03000509000000000000" pitchFamily="65" charset="-120"/>
              </a:rPr>
              <a:t>Dataset: </a:t>
            </a:r>
            <a:r>
              <a:rPr lang="en-US" altLang="zh-TW" dirty="0">
                <a:effectLst/>
                <a:latin typeface="Times New Roman" panose="02020603050405020304" pitchFamily="18" charset="0"/>
                <a:ea typeface="標楷體" panose="03000509000000000000" pitchFamily="65" charset="-120"/>
              </a:rPr>
              <a:t>we select 3,000 characters and 5 font styles for our dataset. We use 2,700 characters for training, and 300 </a:t>
            </a:r>
            <a:r>
              <a:rPr lang="en-US" altLang="zh-TW">
                <a:effectLst/>
                <a:latin typeface="Times New Roman" panose="02020603050405020304" pitchFamily="18" charset="0"/>
                <a:ea typeface="標楷體" panose="03000509000000000000" pitchFamily="65" charset="-120"/>
              </a:rPr>
              <a:t>characters for test</a:t>
            </a:r>
            <a:r>
              <a:rPr lang="en-US" altLang="zh-TW" dirty="0">
                <a:effectLst/>
                <a:latin typeface="Times New Roman" panose="02020603050405020304" pitchFamily="18" charset="0"/>
                <a:ea typeface="標楷體" panose="03000509000000000000" pitchFamily="65" charset="-120"/>
              </a:rPr>
              <a:t>.</a:t>
            </a:r>
          </a:p>
          <a:p>
            <a:pPr algn="just"/>
            <a:r>
              <a:rPr lang="en-US" altLang="zh-TW" dirty="0">
                <a:effectLst/>
                <a:latin typeface="Times New Roman" panose="02020603050405020304" pitchFamily="18" charset="0"/>
                <a:ea typeface="標楷體" panose="03000509000000000000" pitchFamily="65" charset="-120"/>
              </a:rPr>
              <a:t>We set the batch size as 8, </a:t>
            </a:r>
            <a:r>
              <a:rPr lang="en-US" altLang="zh-TW" dirty="0">
                <a:latin typeface="Times New Roman" panose="02020603050405020304" pitchFamily="18" charset="0"/>
                <a:ea typeface="標楷體" panose="03000509000000000000" pitchFamily="65" charset="-120"/>
              </a:rPr>
              <a:t>initial learning rate as 0.001 and train for 15 epochs. It takes 20 hours to train our model on a machine equipped with an 8-core 2.5GHz CPU and an 8GB RAM Nvidia GPU RTX 3070.</a:t>
            </a:r>
          </a:p>
          <a:p>
            <a:pPr algn="just"/>
            <a:endParaRPr lang="en-US" altLang="zh-TW" dirty="0">
              <a:effectLst/>
              <a:latin typeface="Times New Roman" panose="02020603050405020304" pitchFamily="18" charset="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70A4CC7D-2673-5BFC-C1F9-B42E6C615C02}"/>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38</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884770B9-9906-B7C2-C7C2-D05422DAFE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1" y="3726399"/>
            <a:ext cx="4884173" cy="3136882"/>
          </a:xfrm>
          <a:prstGeom prst="rect">
            <a:avLst/>
          </a:prstGeom>
        </p:spPr>
      </p:pic>
    </p:spTree>
    <p:extLst>
      <p:ext uri="{BB962C8B-B14F-4D97-AF65-F5344CB8AC3E}">
        <p14:creationId xmlns:p14="http://schemas.microsoft.com/office/powerpoint/2010/main" val="11350391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marL="0" indent="0" algn="just">
              <a:buNone/>
            </a:pPr>
            <a:r>
              <a:rPr lang="en-US" altLang="zh-TW" b="1" dirty="0">
                <a:effectLst/>
                <a:latin typeface="Times New Roman" panose="02020603050405020304" pitchFamily="18" charset="0"/>
                <a:ea typeface="標楷體" panose="03000509000000000000" pitchFamily="65" charset="-120"/>
              </a:rPr>
              <a:t>Seen style seen font</a:t>
            </a:r>
          </a:p>
          <a:p>
            <a:pPr algn="just"/>
            <a:endParaRPr lang="en-US" altLang="zh-TW" b="1" dirty="0">
              <a:effectLst/>
              <a:latin typeface="Times New Roman" panose="02020603050405020304" pitchFamily="18" charset="0"/>
              <a:ea typeface="標楷體" panose="03000509000000000000" pitchFamily="65" charset="-120"/>
            </a:endParaRPr>
          </a:p>
        </p:txBody>
      </p:sp>
      <p:graphicFrame>
        <p:nvGraphicFramePr>
          <p:cNvPr id="4" name="表格 3">
            <a:extLst>
              <a:ext uri="{FF2B5EF4-FFF2-40B4-BE49-F238E27FC236}">
                <a16:creationId xmlns:a16="http://schemas.microsoft.com/office/drawing/2014/main" id="{2562E566-6CD7-0DAB-7756-CC1FA540D07F}"/>
              </a:ext>
            </a:extLst>
          </p:cNvPr>
          <p:cNvGraphicFramePr>
            <a:graphicFrameLocks noGrp="1"/>
          </p:cNvGraphicFramePr>
          <p:nvPr>
            <p:extLst>
              <p:ext uri="{D42A27DB-BD31-4B8C-83A1-F6EECF244321}">
                <p14:modId xmlns:p14="http://schemas.microsoft.com/office/powerpoint/2010/main" val="2297768837"/>
              </p:ext>
            </p:extLst>
          </p:nvPr>
        </p:nvGraphicFramePr>
        <p:xfrm>
          <a:off x="2867890" y="2715490"/>
          <a:ext cx="6456219" cy="2479964"/>
        </p:xfrm>
        <a:graphic>
          <a:graphicData uri="http://schemas.openxmlformats.org/drawingml/2006/table">
            <a:tbl>
              <a:tblPr firstRow="1" firstCol="1" bandRow="1">
                <a:tableStyleId>{5C22544A-7EE6-4342-B048-85BDC9FD1C3A}</a:tableStyleId>
              </a:tblPr>
              <a:tblGrid>
                <a:gridCol w="1290777">
                  <a:extLst>
                    <a:ext uri="{9D8B030D-6E8A-4147-A177-3AD203B41FA5}">
                      <a16:colId xmlns:a16="http://schemas.microsoft.com/office/drawing/2014/main" val="3739668832"/>
                    </a:ext>
                  </a:extLst>
                </a:gridCol>
                <a:gridCol w="1291555">
                  <a:extLst>
                    <a:ext uri="{9D8B030D-6E8A-4147-A177-3AD203B41FA5}">
                      <a16:colId xmlns:a16="http://schemas.microsoft.com/office/drawing/2014/main" val="3452948503"/>
                    </a:ext>
                  </a:extLst>
                </a:gridCol>
                <a:gridCol w="1290777">
                  <a:extLst>
                    <a:ext uri="{9D8B030D-6E8A-4147-A177-3AD203B41FA5}">
                      <a16:colId xmlns:a16="http://schemas.microsoft.com/office/drawing/2014/main" val="3859332388"/>
                    </a:ext>
                  </a:extLst>
                </a:gridCol>
                <a:gridCol w="1291555">
                  <a:extLst>
                    <a:ext uri="{9D8B030D-6E8A-4147-A177-3AD203B41FA5}">
                      <a16:colId xmlns:a16="http://schemas.microsoft.com/office/drawing/2014/main" val="3252706610"/>
                    </a:ext>
                  </a:extLst>
                </a:gridCol>
                <a:gridCol w="1291555">
                  <a:extLst>
                    <a:ext uri="{9D8B030D-6E8A-4147-A177-3AD203B41FA5}">
                      <a16:colId xmlns:a16="http://schemas.microsoft.com/office/drawing/2014/main" val="1771550483"/>
                    </a:ext>
                  </a:extLst>
                </a:gridCol>
              </a:tblGrid>
              <a:tr h="619991">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cs typeface="Times New Roman" panose="02020603050405020304" pitchFamily="18" charset="0"/>
                        </a:rPr>
                        <a:t> </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cs typeface="Times New Roman" panose="02020603050405020304" pitchFamily="18" charset="0"/>
                        </a:rPr>
                        <a:t>MSE↓</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cs typeface="Times New Roman" panose="02020603050405020304" pitchFamily="18" charset="0"/>
                        </a:rPr>
                        <a:t>SSIM↑</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PSNR↑</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LPIPS↓</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4391326"/>
                  </a:ext>
                </a:extLst>
              </a:tr>
              <a:tr h="6199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zi2zi</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7610.72</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cs typeface="Times New Roman" panose="02020603050405020304" pitchFamily="18" charset="0"/>
                        </a:rPr>
                        <a:t>0.706695</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cs typeface="Times New Roman" panose="02020603050405020304" pitchFamily="18" charset="0"/>
                        </a:rPr>
                        <a:t>12.83492</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0.146119</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588637"/>
                  </a:ext>
                </a:extLst>
              </a:tr>
              <a:tr h="6199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DGFont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7589.844</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0.616528</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11.57675</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cs typeface="Times New Roman" panose="02020603050405020304" pitchFamily="18" charset="0"/>
                        </a:rPr>
                        <a:t>0.139365</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218608"/>
                  </a:ext>
                </a:extLst>
              </a:tr>
              <a:tr h="6199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Ours</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b="1" kern="100">
                          <a:solidFill>
                            <a:schemeClr val="tx1"/>
                          </a:solidFill>
                          <a:effectLst/>
                          <a:latin typeface="Times New Roman" panose="02020603050405020304" pitchFamily="18" charset="0"/>
                          <a:cs typeface="Times New Roman" panose="02020603050405020304" pitchFamily="18" charset="0"/>
                        </a:rPr>
                        <a:t>6950.919</a:t>
                      </a:r>
                      <a:endParaRPr lang="zh-TW" sz="1800" b="1"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b="1" kern="100">
                          <a:solidFill>
                            <a:schemeClr val="tx1"/>
                          </a:solidFill>
                          <a:effectLst/>
                          <a:latin typeface="Times New Roman" panose="02020603050405020304" pitchFamily="18" charset="0"/>
                          <a:cs typeface="Times New Roman" panose="02020603050405020304" pitchFamily="18" charset="0"/>
                        </a:rPr>
                        <a:t>0.716657</a:t>
                      </a:r>
                      <a:endParaRPr lang="zh-TW" sz="1800" b="1"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b="1" kern="100">
                          <a:solidFill>
                            <a:schemeClr val="tx1"/>
                          </a:solidFill>
                          <a:effectLst/>
                          <a:latin typeface="Times New Roman" panose="02020603050405020304" pitchFamily="18" charset="0"/>
                          <a:cs typeface="Times New Roman" panose="02020603050405020304" pitchFamily="18" charset="0"/>
                        </a:rPr>
                        <a:t>13.94568</a:t>
                      </a:r>
                      <a:endParaRPr lang="zh-TW" sz="1800" b="1"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b="1" kern="100" dirty="0">
                          <a:solidFill>
                            <a:schemeClr val="tx1"/>
                          </a:solidFill>
                          <a:effectLst/>
                          <a:latin typeface="Times New Roman" panose="02020603050405020304" pitchFamily="18" charset="0"/>
                          <a:cs typeface="Times New Roman" panose="02020603050405020304" pitchFamily="18" charset="0"/>
                        </a:rPr>
                        <a:t>0.138525</a:t>
                      </a:r>
                      <a:endParaRPr lang="zh-TW" sz="1800" b="1"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7061734"/>
                  </a:ext>
                </a:extLst>
              </a:tr>
            </a:tbl>
          </a:graphicData>
        </a:graphic>
      </p:graphicFrame>
      <p:sp>
        <p:nvSpPr>
          <p:cNvPr id="5" name="投影片編號版面配置區 4">
            <a:extLst>
              <a:ext uri="{FF2B5EF4-FFF2-40B4-BE49-F238E27FC236}">
                <a16:creationId xmlns:a16="http://schemas.microsoft.com/office/drawing/2014/main" id="{8AA8A0CB-733B-9493-68E9-F98DCD7E3A2F}"/>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39</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54399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INTRODUCTION</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Different font styles of calligraphy exhibit different aesthetic appeal, and even for the same font style, characters written by different calligraphers possess unique charms. </a:t>
            </a:r>
          </a:p>
          <a:p>
            <a:pPr algn="just"/>
            <a:r>
              <a:rPr lang="en-US" altLang="zh-TW" dirty="0">
                <a:effectLst/>
                <a:latin typeface="Times New Roman" panose="02020603050405020304" pitchFamily="18" charset="0"/>
                <a:ea typeface="標楷體" panose="03000509000000000000" pitchFamily="65" charset="-120"/>
              </a:rPr>
              <a:t>However, calligraphy has been written by fewer and fewer people, promoting calligraphy art is more and more important. </a:t>
            </a:r>
            <a:endParaRPr lang="en-US" altLang="zh-TW" sz="4000" dirty="0">
              <a:effectLst/>
              <a:latin typeface="Times New Roman" panose="02020603050405020304" pitchFamily="18" charset="0"/>
              <a:ea typeface="標楷體" panose="03000509000000000000" pitchFamily="65" charset="-120"/>
            </a:endParaRPr>
          </a:p>
        </p:txBody>
      </p:sp>
      <p:sp>
        <p:nvSpPr>
          <p:cNvPr id="4" name="投影片編號版面配置區 3">
            <a:extLst>
              <a:ext uri="{FF2B5EF4-FFF2-40B4-BE49-F238E27FC236}">
                <a16:creationId xmlns:a16="http://schemas.microsoft.com/office/drawing/2014/main" id="{08C03EE5-D7E8-11D5-860F-7728ED187C00}"/>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pPr/>
              <a:t>4</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pic>
        <p:nvPicPr>
          <p:cNvPr id="8" name="圖片 7" descr="一張含有 筆跡, 字型, 書法, 寫生 的圖片&#10;&#10;自動產生的描述">
            <a:extLst>
              <a:ext uri="{FF2B5EF4-FFF2-40B4-BE49-F238E27FC236}">
                <a16:creationId xmlns:a16="http://schemas.microsoft.com/office/drawing/2014/main" id="{3D84E9FA-7563-9CEF-2A3A-9D155146D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999" y="4330444"/>
            <a:ext cx="4932640" cy="2025906"/>
          </a:xfrm>
          <a:prstGeom prst="rect">
            <a:avLst/>
          </a:prstGeom>
        </p:spPr>
      </p:pic>
      <p:pic>
        <p:nvPicPr>
          <p:cNvPr id="10" name="圖片 9" descr="一張含有 文字, 筆跡, 字型, 書法 的圖片&#10;&#10;自動產生的描述">
            <a:extLst>
              <a:ext uri="{FF2B5EF4-FFF2-40B4-BE49-F238E27FC236}">
                <a16:creationId xmlns:a16="http://schemas.microsoft.com/office/drawing/2014/main" id="{04C267AC-E849-B603-C098-34B613F52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251" y="3989003"/>
            <a:ext cx="3882020" cy="2708787"/>
          </a:xfrm>
          <a:prstGeom prst="rect">
            <a:avLst/>
          </a:prstGeom>
        </p:spPr>
      </p:pic>
    </p:spTree>
    <p:extLst>
      <p:ext uri="{BB962C8B-B14F-4D97-AF65-F5344CB8AC3E}">
        <p14:creationId xmlns:p14="http://schemas.microsoft.com/office/powerpoint/2010/main" val="316141674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endParaRPr lang="en-US" altLang="zh-TW" b="1" dirty="0">
              <a:effectLst/>
              <a:latin typeface="Times New Roman" panose="02020603050405020304" pitchFamily="18" charset="0"/>
              <a:ea typeface="標楷體" panose="03000509000000000000" pitchFamily="65" charset="-120"/>
            </a:endParaRPr>
          </a:p>
          <a:p>
            <a:pPr algn="just"/>
            <a:endParaRPr lang="en-US" altLang="zh-TW" dirty="0">
              <a:effectLst/>
              <a:latin typeface="Times New Roman" panose="02020603050405020304" pitchFamily="18" charset="0"/>
              <a:ea typeface="標楷體" panose="03000509000000000000" pitchFamily="65" charset="-120"/>
            </a:endParaRPr>
          </a:p>
        </p:txBody>
      </p:sp>
      <p:pic>
        <p:nvPicPr>
          <p:cNvPr id="5" name="圖片 4" descr="一張含有 文字, 字型, 筆跡, 書法 的圖片&#10;&#10;自動產生的描述">
            <a:extLst>
              <a:ext uri="{FF2B5EF4-FFF2-40B4-BE49-F238E27FC236}">
                <a16:creationId xmlns:a16="http://schemas.microsoft.com/office/drawing/2014/main" id="{0035DAC6-AC65-FB04-E515-2445AFE7E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507" y="1450110"/>
            <a:ext cx="9956985" cy="5407890"/>
          </a:xfrm>
          <a:prstGeom prst="rect">
            <a:avLst/>
          </a:prstGeom>
        </p:spPr>
      </p:pic>
      <p:sp>
        <p:nvSpPr>
          <p:cNvPr id="6" name="投影片編號版面配置區 5">
            <a:extLst>
              <a:ext uri="{FF2B5EF4-FFF2-40B4-BE49-F238E27FC236}">
                <a16:creationId xmlns:a16="http://schemas.microsoft.com/office/drawing/2014/main" id="{E6EA5C43-B1FA-A601-4F25-D76AE89B713A}"/>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40</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43314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marL="0" indent="0" algn="just">
              <a:buNone/>
            </a:pPr>
            <a:r>
              <a:rPr lang="en-US" altLang="zh-TW" dirty="0">
                <a:latin typeface="Times New Roman" panose="02020603050405020304" pitchFamily="18" charset="0"/>
                <a:ea typeface="標楷體" panose="03000509000000000000" pitchFamily="65" charset="-120"/>
              </a:rPr>
              <a:t> </a:t>
            </a:r>
            <a:endParaRPr lang="en-US" altLang="zh-TW" dirty="0">
              <a:effectLst/>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42F0C8B0-C567-26D7-9E20-AB5A1ACA8A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8705" y="1450110"/>
            <a:ext cx="9954590" cy="5407890"/>
          </a:xfrm>
          <a:prstGeom prst="rect">
            <a:avLst/>
          </a:prstGeom>
        </p:spPr>
      </p:pic>
      <p:sp>
        <p:nvSpPr>
          <p:cNvPr id="5" name="投影片編號版面配置區 4">
            <a:extLst>
              <a:ext uri="{FF2B5EF4-FFF2-40B4-BE49-F238E27FC236}">
                <a16:creationId xmlns:a16="http://schemas.microsoft.com/office/drawing/2014/main" id="{05F98F00-D6C3-B65E-233F-199B3C1CA84E}"/>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41</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31636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marL="0" indent="0" algn="just">
              <a:buNone/>
            </a:pPr>
            <a:r>
              <a:rPr lang="en-US" altLang="zh-TW" b="1" dirty="0">
                <a:effectLst/>
                <a:latin typeface="Times New Roman" panose="02020603050405020304" pitchFamily="18" charset="0"/>
                <a:ea typeface="標楷體" panose="03000509000000000000" pitchFamily="65" charset="-120"/>
              </a:rPr>
              <a:t>Seen style unseen font</a:t>
            </a:r>
          </a:p>
          <a:p>
            <a:pPr algn="just"/>
            <a:endParaRPr lang="en-US" altLang="zh-TW" b="1" dirty="0">
              <a:effectLst/>
              <a:latin typeface="Times New Roman" panose="02020603050405020304" pitchFamily="18" charset="0"/>
              <a:ea typeface="標楷體" panose="03000509000000000000" pitchFamily="65" charset="-120"/>
            </a:endParaRPr>
          </a:p>
        </p:txBody>
      </p:sp>
      <p:graphicFrame>
        <p:nvGraphicFramePr>
          <p:cNvPr id="4" name="表格 3">
            <a:extLst>
              <a:ext uri="{FF2B5EF4-FFF2-40B4-BE49-F238E27FC236}">
                <a16:creationId xmlns:a16="http://schemas.microsoft.com/office/drawing/2014/main" id="{2562E566-6CD7-0DAB-7756-CC1FA540D07F}"/>
              </a:ext>
            </a:extLst>
          </p:cNvPr>
          <p:cNvGraphicFramePr>
            <a:graphicFrameLocks noGrp="1"/>
          </p:cNvGraphicFramePr>
          <p:nvPr>
            <p:extLst>
              <p:ext uri="{D42A27DB-BD31-4B8C-83A1-F6EECF244321}">
                <p14:modId xmlns:p14="http://schemas.microsoft.com/office/powerpoint/2010/main" val="4012511253"/>
              </p:ext>
            </p:extLst>
          </p:nvPr>
        </p:nvGraphicFramePr>
        <p:xfrm>
          <a:off x="2867890" y="2715490"/>
          <a:ext cx="6456219" cy="2479964"/>
        </p:xfrm>
        <a:graphic>
          <a:graphicData uri="http://schemas.openxmlformats.org/drawingml/2006/table">
            <a:tbl>
              <a:tblPr firstRow="1" firstCol="1" bandRow="1">
                <a:tableStyleId>{5C22544A-7EE6-4342-B048-85BDC9FD1C3A}</a:tableStyleId>
              </a:tblPr>
              <a:tblGrid>
                <a:gridCol w="1290777">
                  <a:extLst>
                    <a:ext uri="{9D8B030D-6E8A-4147-A177-3AD203B41FA5}">
                      <a16:colId xmlns:a16="http://schemas.microsoft.com/office/drawing/2014/main" val="3739668832"/>
                    </a:ext>
                  </a:extLst>
                </a:gridCol>
                <a:gridCol w="1291555">
                  <a:extLst>
                    <a:ext uri="{9D8B030D-6E8A-4147-A177-3AD203B41FA5}">
                      <a16:colId xmlns:a16="http://schemas.microsoft.com/office/drawing/2014/main" val="3452948503"/>
                    </a:ext>
                  </a:extLst>
                </a:gridCol>
                <a:gridCol w="1290777">
                  <a:extLst>
                    <a:ext uri="{9D8B030D-6E8A-4147-A177-3AD203B41FA5}">
                      <a16:colId xmlns:a16="http://schemas.microsoft.com/office/drawing/2014/main" val="3859332388"/>
                    </a:ext>
                  </a:extLst>
                </a:gridCol>
                <a:gridCol w="1291555">
                  <a:extLst>
                    <a:ext uri="{9D8B030D-6E8A-4147-A177-3AD203B41FA5}">
                      <a16:colId xmlns:a16="http://schemas.microsoft.com/office/drawing/2014/main" val="3252706610"/>
                    </a:ext>
                  </a:extLst>
                </a:gridCol>
                <a:gridCol w="1291555">
                  <a:extLst>
                    <a:ext uri="{9D8B030D-6E8A-4147-A177-3AD203B41FA5}">
                      <a16:colId xmlns:a16="http://schemas.microsoft.com/office/drawing/2014/main" val="1771550483"/>
                    </a:ext>
                  </a:extLst>
                </a:gridCol>
              </a:tblGrid>
              <a:tr h="619991">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cs typeface="Times New Roman" panose="02020603050405020304" pitchFamily="18" charset="0"/>
                        </a:rPr>
                        <a:t> </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MSE</a:t>
                      </a: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SSIM</a:t>
                      </a: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PSNR</a:t>
                      </a: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LPIPS</a:t>
                      </a: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4391326"/>
                  </a:ext>
                </a:extLst>
              </a:tr>
              <a:tr h="6199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zi2zi</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8047.624</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0.691701</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12.56907</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0.1505</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588637"/>
                  </a:ext>
                </a:extLst>
              </a:tr>
              <a:tr h="6199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DGFont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7852.578</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0.600472</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11.41159</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0.147485</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218608"/>
                  </a:ext>
                </a:extLst>
              </a:tr>
              <a:tr h="6199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Ours</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7568.374</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0.698556</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13.583</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0.146196</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7061734"/>
                  </a:ext>
                </a:extLst>
              </a:tr>
            </a:tbl>
          </a:graphicData>
        </a:graphic>
      </p:graphicFrame>
      <p:sp>
        <p:nvSpPr>
          <p:cNvPr id="5" name="投影片編號版面配置區 4">
            <a:extLst>
              <a:ext uri="{FF2B5EF4-FFF2-40B4-BE49-F238E27FC236}">
                <a16:creationId xmlns:a16="http://schemas.microsoft.com/office/drawing/2014/main" id="{6B753F7D-13BD-CC18-74EF-5A567CC21932}"/>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42</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7223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marL="0" indent="0" algn="just">
              <a:buNone/>
            </a:pPr>
            <a:endParaRPr lang="en-US" altLang="zh-TW" dirty="0">
              <a:effectLst/>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F5C9804B-6918-A1CC-4CEF-AEE1A8058D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087" y="1447481"/>
            <a:ext cx="9961826" cy="5410519"/>
          </a:xfrm>
          <a:prstGeom prst="rect">
            <a:avLst/>
          </a:prstGeom>
        </p:spPr>
      </p:pic>
      <p:sp>
        <p:nvSpPr>
          <p:cNvPr id="5" name="投影片編號版面配置區 4">
            <a:extLst>
              <a:ext uri="{FF2B5EF4-FFF2-40B4-BE49-F238E27FC236}">
                <a16:creationId xmlns:a16="http://schemas.microsoft.com/office/drawing/2014/main" id="{8A89405D-EDA1-BAFE-BD71-899FF79B4166}"/>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43</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85913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marL="0" indent="0" algn="just">
              <a:buNone/>
            </a:pPr>
            <a:endParaRPr lang="en-US" altLang="zh-TW" dirty="0">
              <a:effectLst/>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846EB15C-76CD-806B-4D9B-4584E934C8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827" y="1329261"/>
            <a:ext cx="9968345" cy="5414059"/>
          </a:xfrm>
          <a:prstGeom prst="rect">
            <a:avLst/>
          </a:prstGeom>
        </p:spPr>
      </p:pic>
      <p:sp>
        <p:nvSpPr>
          <p:cNvPr id="5" name="投影片編號版面配置區 4">
            <a:extLst>
              <a:ext uri="{FF2B5EF4-FFF2-40B4-BE49-F238E27FC236}">
                <a16:creationId xmlns:a16="http://schemas.microsoft.com/office/drawing/2014/main" id="{631E360C-00E5-0D5C-1667-C5CE76096898}"/>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44</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9839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marL="0" indent="0" algn="just">
              <a:buNone/>
            </a:pPr>
            <a:endParaRPr lang="en-US" altLang="zh-TW" dirty="0">
              <a:effectLst/>
              <a:latin typeface="Times New Roman" panose="02020603050405020304" pitchFamily="18" charset="0"/>
              <a:ea typeface="標楷體" panose="03000509000000000000" pitchFamily="65" charset="-120"/>
            </a:endParaRPr>
          </a:p>
        </p:txBody>
      </p:sp>
      <p:pic>
        <p:nvPicPr>
          <p:cNvPr id="4" name="圖片 3">
            <a:extLst>
              <a:ext uri="{FF2B5EF4-FFF2-40B4-BE49-F238E27FC236}">
                <a16:creationId xmlns:a16="http://schemas.microsoft.com/office/drawing/2014/main" id="{A956C67E-9AF5-FE86-60E1-02CCC6F0A7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982" y="1450110"/>
            <a:ext cx="9888036" cy="5369253"/>
          </a:xfrm>
          <a:prstGeom prst="rect">
            <a:avLst/>
          </a:prstGeom>
        </p:spPr>
      </p:pic>
      <p:sp>
        <p:nvSpPr>
          <p:cNvPr id="5" name="文字方塊 4">
            <a:extLst>
              <a:ext uri="{FF2B5EF4-FFF2-40B4-BE49-F238E27FC236}">
                <a16:creationId xmlns:a16="http://schemas.microsoft.com/office/drawing/2014/main" id="{D96C8FDB-05F2-EF73-6253-0E53913049F8}"/>
              </a:ext>
            </a:extLst>
          </p:cNvPr>
          <p:cNvSpPr txBox="1"/>
          <p:nvPr/>
        </p:nvSpPr>
        <p:spPr>
          <a:xfrm>
            <a:off x="7400636" y="962276"/>
            <a:ext cx="3953164" cy="461665"/>
          </a:xfrm>
          <a:prstGeom prst="rect">
            <a:avLst/>
          </a:prstGeom>
          <a:noFill/>
        </p:spPr>
        <p:txBody>
          <a:bodyPr wrap="square" rtlCol="0">
            <a:spAutoFit/>
          </a:bodyPr>
          <a:lstStyle/>
          <a:p>
            <a:r>
              <a:rPr lang="en-US" altLang="zh-TW" sz="2400" b="1" dirty="0">
                <a:effectLst/>
                <a:latin typeface="Times New Roman" panose="02020603050405020304" pitchFamily="18" charset="0"/>
                <a:ea typeface="細明體" panose="02020509000000000000" pitchFamily="49" charset="-120"/>
              </a:rPr>
              <a:t>Failure generated results</a:t>
            </a:r>
            <a:endParaRPr lang="zh-TW" altLang="en-US" sz="2400" dirty="0"/>
          </a:p>
        </p:txBody>
      </p:sp>
      <p:sp>
        <p:nvSpPr>
          <p:cNvPr id="6" name="投影片編號版面配置區 5">
            <a:extLst>
              <a:ext uri="{FF2B5EF4-FFF2-40B4-BE49-F238E27FC236}">
                <a16:creationId xmlns:a16="http://schemas.microsoft.com/office/drawing/2014/main" id="{5FEE46DB-0603-110B-B5F6-F5341CF5E275}"/>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45</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02637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marL="0" indent="0" algn="just">
              <a:buNone/>
            </a:pPr>
            <a:r>
              <a:rPr lang="en-US" altLang="zh-TW" b="1" kern="100" dirty="0">
                <a:effectLst/>
                <a:latin typeface="Times New Roman" panose="02020603050405020304" pitchFamily="18" charset="0"/>
                <a:ea typeface="標楷體" panose="03000509000000000000" pitchFamily="65" charset="-120"/>
                <a:cs typeface="Times New Roman" panose="02020603050405020304" pitchFamily="18" charset="0"/>
              </a:rPr>
              <a:t>Unseen handwriting style transfer</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endParaRPr lang="en-US" altLang="zh-TW" b="1" dirty="0">
              <a:effectLst/>
              <a:latin typeface="Times New Roman" panose="02020603050405020304" pitchFamily="18" charset="0"/>
              <a:ea typeface="標楷體" panose="03000509000000000000" pitchFamily="65" charset="-120"/>
            </a:endParaRPr>
          </a:p>
        </p:txBody>
      </p:sp>
      <p:graphicFrame>
        <p:nvGraphicFramePr>
          <p:cNvPr id="4" name="表格 3">
            <a:extLst>
              <a:ext uri="{FF2B5EF4-FFF2-40B4-BE49-F238E27FC236}">
                <a16:creationId xmlns:a16="http://schemas.microsoft.com/office/drawing/2014/main" id="{2562E566-6CD7-0DAB-7756-CC1FA540D07F}"/>
              </a:ext>
            </a:extLst>
          </p:cNvPr>
          <p:cNvGraphicFramePr>
            <a:graphicFrameLocks noGrp="1"/>
          </p:cNvGraphicFramePr>
          <p:nvPr>
            <p:extLst>
              <p:ext uri="{D42A27DB-BD31-4B8C-83A1-F6EECF244321}">
                <p14:modId xmlns:p14="http://schemas.microsoft.com/office/powerpoint/2010/main" val="1424717911"/>
              </p:ext>
            </p:extLst>
          </p:nvPr>
        </p:nvGraphicFramePr>
        <p:xfrm>
          <a:off x="2867890" y="2715490"/>
          <a:ext cx="6456219" cy="2479964"/>
        </p:xfrm>
        <a:graphic>
          <a:graphicData uri="http://schemas.openxmlformats.org/drawingml/2006/table">
            <a:tbl>
              <a:tblPr firstRow="1" firstCol="1" bandRow="1">
                <a:tableStyleId>{5C22544A-7EE6-4342-B048-85BDC9FD1C3A}</a:tableStyleId>
              </a:tblPr>
              <a:tblGrid>
                <a:gridCol w="1290777">
                  <a:extLst>
                    <a:ext uri="{9D8B030D-6E8A-4147-A177-3AD203B41FA5}">
                      <a16:colId xmlns:a16="http://schemas.microsoft.com/office/drawing/2014/main" val="3739668832"/>
                    </a:ext>
                  </a:extLst>
                </a:gridCol>
                <a:gridCol w="1291555">
                  <a:extLst>
                    <a:ext uri="{9D8B030D-6E8A-4147-A177-3AD203B41FA5}">
                      <a16:colId xmlns:a16="http://schemas.microsoft.com/office/drawing/2014/main" val="3452948503"/>
                    </a:ext>
                  </a:extLst>
                </a:gridCol>
                <a:gridCol w="1290777">
                  <a:extLst>
                    <a:ext uri="{9D8B030D-6E8A-4147-A177-3AD203B41FA5}">
                      <a16:colId xmlns:a16="http://schemas.microsoft.com/office/drawing/2014/main" val="3859332388"/>
                    </a:ext>
                  </a:extLst>
                </a:gridCol>
                <a:gridCol w="1291555">
                  <a:extLst>
                    <a:ext uri="{9D8B030D-6E8A-4147-A177-3AD203B41FA5}">
                      <a16:colId xmlns:a16="http://schemas.microsoft.com/office/drawing/2014/main" val="3252706610"/>
                    </a:ext>
                  </a:extLst>
                </a:gridCol>
                <a:gridCol w="1291555">
                  <a:extLst>
                    <a:ext uri="{9D8B030D-6E8A-4147-A177-3AD203B41FA5}">
                      <a16:colId xmlns:a16="http://schemas.microsoft.com/office/drawing/2014/main" val="1771550483"/>
                    </a:ext>
                  </a:extLst>
                </a:gridCol>
              </a:tblGrid>
              <a:tr h="619991">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cs typeface="Times New Roman" panose="02020603050405020304" pitchFamily="18" charset="0"/>
                        </a:rPr>
                        <a:t> </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MSE</a:t>
                      </a: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zh-TW" sz="1800"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SSIM</a:t>
                      </a: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PSNR</a:t>
                      </a: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LPIPS</a:t>
                      </a: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4391326"/>
                  </a:ext>
                </a:extLst>
              </a:tr>
              <a:tr h="6199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zi2zi</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8247.936</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0.705348</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9.006736</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0.167393</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588637"/>
                  </a:ext>
                </a:extLst>
              </a:tr>
              <a:tr h="6199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DGFont</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7973.457</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0.597642</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9.206459</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0.133215</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218608"/>
                  </a:ext>
                </a:extLst>
              </a:tr>
              <a:tr h="6199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Ours</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7817.69</a:t>
                      </a:r>
                      <a:endParaRPr lang="zh-TW" altLang="en-US" sz="1800" b="1"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0.719561</a:t>
                      </a:r>
                      <a:endParaRPr lang="zh-TW" altLang="en-US" sz="1800" b="1"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9.347412</a:t>
                      </a:r>
                      <a:endParaRPr lang="zh-TW" altLang="en-US" sz="1800" b="1"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0.13</a:t>
                      </a:r>
                      <a:r>
                        <a:rPr lang="en-US" sz="1800" b="1" kern="100" dirty="0">
                          <a:solidFill>
                            <a:schemeClr val="tx1"/>
                          </a:solidFill>
                          <a:effectLst/>
                          <a:latin typeface="Times New Roman" panose="02020603050405020304" pitchFamily="18" charset="0"/>
                          <a:ea typeface="+mn-ea"/>
                          <a:cs typeface="Times New Roman" panose="02020603050405020304" pitchFamily="18" charset="0"/>
                        </a:rPr>
                        <a:t>2056</a:t>
                      </a:r>
                      <a:endParaRPr lang="zh-TW" altLang="en-US" sz="1800" b="1" kern="1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7061734"/>
                  </a:ext>
                </a:extLst>
              </a:tr>
            </a:tbl>
          </a:graphicData>
        </a:graphic>
      </p:graphicFrame>
      <p:sp>
        <p:nvSpPr>
          <p:cNvPr id="5" name="投影片編號版面配置區 4">
            <a:extLst>
              <a:ext uri="{FF2B5EF4-FFF2-40B4-BE49-F238E27FC236}">
                <a16:creationId xmlns:a16="http://schemas.microsoft.com/office/drawing/2014/main" id="{CFA3A4E2-C7FC-7F75-5DDE-05BBCF3E007A}"/>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46</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18283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030FB537-6E44-7291-A52C-C13D942B205F}"/>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47</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
        <p:nvSpPr>
          <p:cNvPr id="10" name="內容版面配置區 9">
            <a:extLst>
              <a:ext uri="{FF2B5EF4-FFF2-40B4-BE49-F238E27FC236}">
                <a16:creationId xmlns:a16="http://schemas.microsoft.com/office/drawing/2014/main" id="{4BDFB153-6477-1D08-0B92-9C574A7BF795}"/>
              </a:ext>
            </a:extLst>
          </p:cNvPr>
          <p:cNvSpPr>
            <a:spLocks noGrp="1"/>
          </p:cNvSpPr>
          <p:nvPr>
            <p:ph idx="1"/>
          </p:nvPr>
        </p:nvSpPr>
        <p:spPr/>
        <p:txBody>
          <a:bodyPr/>
          <a:lstStyle/>
          <a:p>
            <a:endParaRPr lang="zh-TW" altLang="en-US" dirty="0"/>
          </a:p>
        </p:txBody>
      </p:sp>
      <p:pic>
        <p:nvPicPr>
          <p:cNvPr id="8" name="圖片 7">
            <a:extLst>
              <a:ext uri="{FF2B5EF4-FFF2-40B4-BE49-F238E27FC236}">
                <a16:creationId xmlns:a16="http://schemas.microsoft.com/office/drawing/2014/main" id="{7A02293F-94A8-A470-7B51-3C085630BF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403" y="1465674"/>
            <a:ext cx="9678011" cy="5255801"/>
          </a:xfrm>
          <a:prstGeom prst="rect">
            <a:avLst/>
          </a:prstGeom>
        </p:spPr>
      </p:pic>
    </p:spTree>
    <p:extLst>
      <p:ext uri="{BB962C8B-B14F-4D97-AF65-F5344CB8AC3E}">
        <p14:creationId xmlns:p14="http://schemas.microsoft.com/office/powerpoint/2010/main" val="14155232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latin typeface="Times New Roman" panose="02020603050405020304" pitchFamily="18" charset="0"/>
                <a:ea typeface="標楷體" panose="03000509000000000000" pitchFamily="65" charset="-120"/>
              </a:rPr>
              <a:t>Increasing the character number of our dataset to 8,000 characters.</a:t>
            </a:r>
          </a:p>
          <a:p>
            <a:pPr algn="just"/>
            <a:r>
              <a:rPr lang="en-US" altLang="zh-TW" dirty="0">
                <a:latin typeface="Times New Roman" panose="02020603050405020304" pitchFamily="18" charset="0"/>
                <a:ea typeface="標楷體" panose="03000509000000000000" pitchFamily="65" charset="-120"/>
              </a:rPr>
              <a:t>Compare adding skeleton images in training dataset or not.</a:t>
            </a:r>
            <a:endParaRPr lang="en-US" altLang="zh-TW" dirty="0">
              <a:effectLst/>
              <a:latin typeface="Times New Roman" panose="02020603050405020304" pitchFamily="18" charset="0"/>
              <a:ea typeface="標楷體" panose="03000509000000000000" pitchFamily="65" charset="-120"/>
            </a:endParaRPr>
          </a:p>
          <a:p>
            <a:pPr marL="0" indent="0" algn="just">
              <a:buNone/>
            </a:pPr>
            <a:endParaRPr lang="en-US" altLang="zh-TW" dirty="0">
              <a:effectLst/>
              <a:latin typeface="Times New Roman" panose="02020603050405020304" pitchFamily="18" charset="0"/>
              <a:ea typeface="標楷體" panose="03000509000000000000" pitchFamily="65" charset="-120"/>
            </a:endParaRPr>
          </a:p>
        </p:txBody>
      </p:sp>
      <p:graphicFrame>
        <p:nvGraphicFramePr>
          <p:cNvPr id="4" name="表格 3">
            <a:extLst>
              <a:ext uri="{FF2B5EF4-FFF2-40B4-BE49-F238E27FC236}">
                <a16:creationId xmlns:a16="http://schemas.microsoft.com/office/drawing/2014/main" id="{3C7F1260-95AB-05D0-DE9E-C66787018C68}"/>
              </a:ext>
            </a:extLst>
          </p:cNvPr>
          <p:cNvGraphicFramePr>
            <a:graphicFrameLocks noGrp="1"/>
          </p:cNvGraphicFramePr>
          <p:nvPr>
            <p:extLst>
              <p:ext uri="{D42A27DB-BD31-4B8C-83A1-F6EECF244321}">
                <p14:modId xmlns:p14="http://schemas.microsoft.com/office/powerpoint/2010/main" val="1869829377"/>
              </p:ext>
            </p:extLst>
          </p:nvPr>
        </p:nvGraphicFramePr>
        <p:xfrm>
          <a:off x="3048001" y="3168073"/>
          <a:ext cx="6086764" cy="1745673"/>
        </p:xfrm>
        <a:graphic>
          <a:graphicData uri="http://schemas.openxmlformats.org/drawingml/2006/table">
            <a:tbl>
              <a:tblPr firstRow="1" firstCol="1" bandRow="1">
                <a:tableStyleId>{5C22544A-7EE6-4342-B048-85BDC9FD1C3A}</a:tableStyleId>
              </a:tblPr>
              <a:tblGrid>
                <a:gridCol w="1216913">
                  <a:extLst>
                    <a:ext uri="{9D8B030D-6E8A-4147-A177-3AD203B41FA5}">
                      <a16:colId xmlns:a16="http://schemas.microsoft.com/office/drawing/2014/main" val="1712159404"/>
                    </a:ext>
                  </a:extLst>
                </a:gridCol>
                <a:gridCol w="1217646">
                  <a:extLst>
                    <a:ext uri="{9D8B030D-6E8A-4147-A177-3AD203B41FA5}">
                      <a16:colId xmlns:a16="http://schemas.microsoft.com/office/drawing/2014/main" val="2970893047"/>
                    </a:ext>
                  </a:extLst>
                </a:gridCol>
                <a:gridCol w="1216913">
                  <a:extLst>
                    <a:ext uri="{9D8B030D-6E8A-4147-A177-3AD203B41FA5}">
                      <a16:colId xmlns:a16="http://schemas.microsoft.com/office/drawing/2014/main" val="3305301705"/>
                    </a:ext>
                  </a:extLst>
                </a:gridCol>
                <a:gridCol w="1217646">
                  <a:extLst>
                    <a:ext uri="{9D8B030D-6E8A-4147-A177-3AD203B41FA5}">
                      <a16:colId xmlns:a16="http://schemas.microsoft.com/office/drawing/2014/main" val="2813222692"/>
                    </a:ext>
                  </a:extLst>
                </a:gridCol>
                <a:gridCol w="1217646">
                  <a:extLst>
                    <a:ext uri="{9D8B030D-6E8A-4147-A177-3AD203B41FA5}">
                      <a16:colId xmlns:a16="http://schemas.microsoft.com/office/drawing/2014/main" val="3437925413"/>
                    </a:ext>
                  </a:extLst>
                </a:gridCol>
              </a:tblGrid>
              <a:tr h="5818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 </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MSE↓</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SSIM↑</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PSNR↑</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LPIPS↓</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8489468"/>
                  </a:ext>
                </a:extLst>
              </a:tr>
              <a:tr h="5818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w/o skel</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9917.991</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0.683681</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8.223188</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0.231439</a:t>
                      </a:r>
                      <a:endParaRPr lang="zh-TW" altLang="en-US"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4291880"/>
                  </a:ext>
                </a:extLst>
              </a:tr>
              <a:tr h="581891">
                <a:tc>
                  <a:txBody>
                    <a:bodyPr/>
                    <a:lstStyle/>
                    <a:p>
                      <a:pPr algn="ctr">
                        <a:lnSpc>
                          <a:spcPct val="200000"/>
                        </a:lnSpc>
                        <a:tabLst>
                          <a:tab pos="3690620" algn="l"/>
                        </a:tabLst>
                      </a:pPr>
                      <a:r>
                        <a:rPr lang="en-US" sz="1800" kern="100">
                          <a:solidFill>
                            <a:schemeClr val="tx1"/>
                          </a:solidFill>
                          <a:effectLst/>
                          <a:latin typeface="Times New Roman" panose="02020603050405020304" pitchFamily="18" charset="0"/>
                          <a:cs typeface="Times New Roman" panose="02020603050405020304" pitchFamily="18" charset="0"/>
                        </a:rPr>
                        <a:t>with skel</a:t>
                      </a:r>
                      <a:endParaRPr lang="zh-TW" sz="1800"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9885.835</a:t>
                      </a:r>
                      <a:endParaRPr lang="zh-TW" altLang="en-US" sz="1800" b="1"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0.693721</a:t>
                      </a:r>
                      <a:endParaRPr lang="zh-TW" altLang="en-US" sz="1800" b="1"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b="1" kern="1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8.256562</a:t>
                      </a:r>
                      <a:endParaRPr lang="zh-TW" altLang="en-US" sz="1800" b="1" kern="10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200000"/>
                        </a:lnSpc>
                        <a:tabLst>
                          <a:tab pos="3690620" algn="l"/>
                        </a:tabLst>
                      </a:pPr>
                      <a:r>
                        <a:rPr lang="en-US" sz="18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0.204051</a:t>
                      </a:r>
                      <a:endParaRPr lang="zh-TW" altLang="en-US" sz="1800" b="1" kern="100" dirty="0">
                        <a:solidFill>
                          <a:schemeClr val="tx1"/>
                        </a:solidFill>
                        <a:effectLst/>
                        <a:latin typeface="Times New Roman" panose="02020603050405020304" pitchFamily="18" charset="0"/>
                        <a:ea typeface="細明體" panose="02020509000000000000" pitchFamily="49"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3715954"/>
                  </a:ext>
                </a:extLst>
              </a:tr>
            </a:tbl>
          </a:graphicData>
        </a:graphic>
      </p:graphicFrame>
      <p:sp>
        <p:nvSpPr>
          <p:cNvPr id="5" name="投影片編號版面配置區 4">
            <a:extLst>
              <a:ext uri="{FF2B5EF4-FFF2-40B4-BE49-F238E27FC236}">
                <a16:creationId xmlns:a16="http://schemas.microsoft.com/office/drawing/2014/main" id="{AD18700B-93A6-793B-EC37-B4FD9E1616F2}"/>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48</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209328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endParaRPr lang="en-US" altLang="zh-TW" dirty="0">
              <a:effectLst/>
              <a:latin typeface="Times New Roman" panose="02020603050405020304" pitchFamily="18" charset="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3C2401B8-5F9E-C97C-4035-68A7C0DC71C1}"/>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49</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1C322ECF-49E8-ED85-297E-41F62461B9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411" y="1837069"/>
            <a:ext cx="10379177" cy="4398443"/>
          </a:xfrm>
          <a:prstGeom prst="rect">
            <a:avLst/>
          </a:prstGeom>
        </p:spPr>
      </p:pic>
    </p:spTree>
    <p:extLst>
      <p:ext uri="{BB962C8B-B14F-4D97-AF65-F5344CB8AC3E}">
        <p14:creationId xmlns:p14="http://schemas.microsoft.com/office/powerpoint/2010/main" val="5755838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INTRODUCTION</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In recent years, there have been some studies that attempt to generate calligraphy fonts by using Generative Adversarial Network (GAN).</a:t>
            </a:r>
          </a:p>
          <a:p>
            <a:pPr algn="just"/>
            <a:r>
              <a:rPr lang="en-US" altLang="zh-TW" dirty="0">
                <a:effectLst/>
                <a:latin typeface="Times New Roman" panose="02020603050405020304" pitchFamily="18" charset="0"/>
                <a:ea typeface="標楷體" panose="03000509000000000000" pitchFamily="65" charset="-120"/>
              </a:rPr>
              <a:t>These models can transfer fonts into calligraphic styles, allowing the public to enjoy the beauty of calligraphy art.</a:t>
            </a:r>
          </a:p>
        </p:txBody>
      </p:sp>
      <p:sp>
        <p:nvSpPr>
          <p:cNvPr id="4" name="投影片編號版面配置區 3">
            <a:extLst>
              <a:ext uri="{FF2B5EF4-FFF2-40B4-BE49-F238E27FC236}">
                <a16:creationId xmlns:a16="http://schemas.microsoft.com/office/drawing/2014/main" id="{08C03EE5-D7E8-11D5-860F-7728ED187C00}"/>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pPr/>
              <a:t>5</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grpSp>
        <p:nvGrpSpPr>
          <p:cNvPr id="8" name="群組 7">
            <a:extLst>
              <a:ext uri="{FF2B5EF4-FFF2-40B4-BE49-F238E27FC236}">
                <a16:creationId xmlns:a16="http://schemas.microsoft.com/office/drawing/2014/main" id="{8A3A1D68-5450-98FE-6A31-70F4057D5F20}"/>
              </a:ext>
            </a:extLst>
          </p:cNvPr>
          <p:cNvGrpSpPr/>
          <p:nvPr/>
        </p:nvGrpSpPr>
        <p:grpSpPr>
          <a:xfrm>
            <a:off x="2659926" y="3556973"/>
            <a:ext cx="6872148" cy="2981939"/>
            <a:chOff x="507415" y="326947"/>
            <a:chExt cx="8451120" cy="4332119"/>
          </a:xfrm>
        </p:grpSpPr>
        <p:sp>
          <p:nvSpPr>
            <p:cNvPr id="9" name="矩形 8">
              <a:extLst>
                <a:ext uri="{FF2B5EF4-FFF2-40B4-BE49-F238E27FC236}">
                  <a16:creationId xmlns:a16="http://schemas.microsoft.com/office/drawing/2014/main" id="{F6874D29-4A18-A53F-BE1A-BC832FCCC8A7}"/>
                </a:ext>
              </a:extLst>
            </p:cNvPr>
            <p:cNvSpPr/>
            <p:nvPr/>
          </p:nvSpPr>
          <p:spPr>
            <a:xfrm>
              <a:off x="2041989" y="2034284"/>
              <a:ext cx="1949521" cy="1125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altLang="zh-TW" dirty="0">
                  <a:latin typeface="Times New Roman" panose="02020603050405020304" pitchFamily="18" charset="0"/>
                  <a:cs typeface="Times New Roman" panose="02020603050405020304" pitchFamily="18" charset="0"/>
                </a:rPr>
                <a:t>Generator</a:t>
              </a:r>
            </a:p>
            <a:p>
              <a:pPr algn="ctr">
                <a:lnSpc>
                  <a:spcPts val="1800"/>
                </a:lnSpc>
              </a:pPr>
              <a:r>
                <a:rPr lang="en-US" altLang="zh-TW" dirty="0">
                  <a:latin typeface="Times New Roman" panose="02020603050405020304" pitchFamily="18" charset="0"/>
                  <a:cs typeface="Times New Roman" panose="02020603050405020304" pitchFamily="18" charset="0"/>
                </a:rPr>
                <a:t>(generate calligraphy)</a:t>
              </a:r>
              <a:endParaRPr lang="zh-TW"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965529AD-A6AF-C0BE-0BFC-C860307888AC}"/>
                </a:ext>
              </a:extLst>
            </p:cNvPr>
            <p:cNvSpPr/>
            <p:nvPr/>
          </p:nvSpPr>
          <p:spPr>
            <a:xfrm>
              <a:off x="5115247" y="2034285"/>
              <a:ext cx="1808332" cy="1125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en-US" altLang="zh-TW" dirty="0">
                  <a:latin typeface="Times New Roman" panose="02020603050405020304" pitchFamily="18" charset="0"/>
                  <a:cs typeface="Times New Roman" panose="02020603050405020304" pitchFamily="18" charset="0"/>
                </a:rPr>
                <a:t>Discriminator</a:t>
              </a:r>
            </a:p>
            <a:p>
              <a:pPr algn="ctr">
                <a:lnSpc>
                  <a:spcPts val="1800"/>
                </a:lnSpc>
              </a:pPr>
              <a:r>
                <a:rPr lang="en-US" altLang="zh-TW" dirty="0">
                  <a:latin typeface="Times New Roman" panose="02020603050405020304" pitchFamily="18" charset="0"/>
                  <a:cs typeface="Times New Roman" panose="02020603050405020304" pitchFamily="18" charset="0"/>
                </a:rPr>
                <a:t>(Quality control)</a:t>
              </a:r>
              <a:endParaRPr lang="zh-TW" altLang="en-US" dirty="0">
                <a:latin typeface="Times New Roman" panose="02020603050405020304" pitchFamily="18" charset="0"/>
                <a:cs typeface="Times New Roman" panose="02020603050405020304" pitchFamily="18" charset="0"/>
              </a:endParaRPr>
            </a:p>
          </p:txBody>
        </p:sp>
        <p:sp>
          <p:nvSpPr>
            <p:cNvPr id="11" name="箭號: 迴轉箭號 10">
              <a:extLst>
                <a:ext uri="{FF2B5EF4-FFF2-40B4-BE49-F238E27FC236}">
                  <a16:creationId xmlns:a16="http://schemas.microsoft.com/office/drawing/2014/main" id="{1473E642-B115-0CD6-D4CF-044AE63B884A}"/>
                </a:ext>
              </a:extLst>
            </p:cNvPr>
            <p:cNvSpPr/>
            <p:nvPr/>
          </p:nvSpPr>
          <p:spPr>
            <a:xfrm flipH="1" flipV="1">
              <a:off x="2781727" y="3159304"/>
              <a:ext cx="3381481" cy="963202"/>
            </a:xfrm>
            <a:prstGeom prst="uturnArrow">
              <a:avLst>
                <a:gd name="adj1" fmla="val 25000"/>
                <a:gd name="adj2" fmla="val 25000"/>
                <a:gd name="adj3" fmla="val 25000"/>
                <a:gd name="adj4" fmla="val 45350"/>
                <a:gd name="adj5" fmla="val 992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solidFill>
                  <a:schemeClr val="tx1"/>
                </a:solidFill>
              </a:endParaRPr>
            </a:p>
          </p:txBody>
        </p:sp>
        <p:sp>
          <p:nvSpPr>
            <p:cNvPr id="12" name="箭號: 向右 11">
              <a:extLst>
                <a:ext uri="{FF2B5EF4-FFF2-40B4-BE49-F238E27FC236}">
                  <a16:creationId xmlns:a16="http://schemas.microsoft.com/office/drawing/2014/main" id="{0640E837-55EF-5536-56E1-C4007BD0F8C5}"/>
                </a:ext>
              </a:extLst>
            </p:cNvPr>
            <p:cNvSpPr/>
            <p:nvPr/>
          </p:nvSpPr>
          <p:spPr>
            <a:xfrm>
              <a:off x="978614" y="2273158"/>
              <a:ext cx="1063375" cy="535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13" name="箭號: 向右 12">
              <a:extLst>
                <a:ext uri="{FF2B5EF4-FFF2-40B4-BE49-F238E27FC236}">
                  <a16:creationId xmlns:a16="http://schemas.microsoft.com/office/drawing/2014/main" id="{29A41666-00E1-AC90-180D-79BC2278DAC1}"/>
                </a:ext>
              </a:extLst>
            </p:cNvPr>
            <p:cNvSpPr/>
            <p:nvPr/>
          </p:nvSpPr>
          <p:spPr>
            <a:xfrm>
              <a:off x="3991509" y="2329024"/>
              <a:ext cx="1123738" cy="535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14" name="箭號: 向右 13">
              <a:extLst>
                <a:ext uri="{FF2B5EF4-FFF2-40B4-BE49-F238E27FC236}">
                  <a16:creationId xmlns:a16="http://schemas.microsoft.com/office/drawing/2014/main" id="{19B7009B-544F-C2B6-DEDA-D81FB2B58972}"/>
                </a:ext>
              </a:extLst>
            </p:cNvPr>
            <p:cNvSpPr/>
            <p:nvPr/>
          </p:nvSpPr>
          <p:spPr>
            <a:xfrm>
              <a:off x="6872128" y="2329024"/>
              <a:ext cx="1434529" cy="535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15" name="文字方塊 14">
              <a:extLst>
                <a:ext uri="{FF2B5EF4-FFF2-40B4-BE49-F238E27FC236}">
                  <a16:creationId xmlns:a16="http://schemas.microsoft.com/office/drawing/2014/main" id="{A3E35E42-5E59-D7B5-9A3E-9DEBCFD3CD00}"/>
                </a:ext>
              </a:extLst>
            </p:cNvPr>
            <p:cNvSpPr txBox="1"/>
            <p:nvPr/>
          </p:nvSpPr>
          <p:spPr>
            <a:xfrm>
              <a:off x="507415" y="1451761"/>
              <a:ext cx="1599131" cy="804841"/>
            </a:xfrm>
            <a:prstGeom prst="rect">
              <a:avLst/>
            </a:prstGeom>
            <a:noFill/>
          </p:spPr>
          <p:txBody>
            <a:bodyPr wrap="none" rtlCol="0">
              <a:spAutoFit/>
            </a:bodyPr>
            <a:lstStyle/>
            <a:p>
              <a:pPr algn="ctr">
                <a:lnSpc>
                  <a:spcPts val="1800"/>
                </a:lnSpc>
              </a:pPr>
              <a:r>
                <a:rPr lang="en-US" altLang="zh-TW" dirty="0">
                  <a:latin typeface="Times New Roman" panose="02020603050405020304" pitchFamily="18" charset="0"/>
                  <a:cs typeface="Times New Roman" panose="02020603050405020304" pitchFamily="18" charset="0"/>
                </a:rPr>
                <a:t>Input </a:t>
              </a:r>
            </a:p>
            <a:p>
              <a:pPr algn="ctr">
                <a:lnSpc>
                  <a:spcPts val="1800"/>
                </a:lnSpc>
              </a:pPr>
              <a:r>
                <a:rPr lang="en-US" altLang="zh-TW" dirty="0">
                  <a:latin typeface="Times New Roman" panose="02020603050405020304" pitchFamily="18" charset="0"/>
                  <a:cs typeface="Times New Roman" panose="02020603050405020304" pitchFamily="18" charset="0"/>
                </a:rPr>
                <a:t>handwriting</a:t>
              </a:r>
            </a:p>
          </p:txBody>
        </p:sp>
        <p:sp>
          <p:nvSpPr>
            <p:cNvPr id="16" name="文字方塊 15">
              <a:extLst>
                <a:ext uri="{FF2B5EF4-FFF2-40B4-BE49-F238E27FC236}">
                  <a16:creationId xmlns:a16="http://schemas.microsoft.com/office/drawing/2014/main" id="{F86431D9-231A-9D52-D352-69069EC7F3E2}"/>
                </a:ext>
              </a:extLst>
            </p:cNvPr>
            <p:cNvSpPr txBox="1"/>
            <p:nvPr/>
          </p:nvSpPr>
          <p:spPr>
            <a:xfrm>
              <a:off x="3863816" y="3159305"/>
              <a:ext cx="1224990" cy="1140190"/>
            </a:xfrm>
            <a:prstGeom prst="rect">
              <a:avLst/>
            </a:prstGeom>
            <a:noFill/>
          </p:spPr>
          <p:txBody>
            <a:bodyPr wrap="square" rtlCol="0">
              <a:spAutoFit/>
            </a:bodyPr>
            <a:lstStyle/>
            <a:p>
              <a:pPr algn="ctr">
                <a:lnSpc>
                  <a:spcPts val="1800"/>
                </a:lnSpc>
              </a:pPr>
              <a:r>
                <a:rPr lang="en-US" altLang="zh-TW" dirty="0">
                  <a:latin typeface="Times New Roman" panose="02020603050405020304" pitchFamily="18" charset="0"/>
                  <a:cs typeface="Times New Roman" panose="02020603050405020304" pitchFamily="18" charset="0"/>
                </a:rPr>
                <a:t>Refine and restart</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451049DC-32BA-0200-4F50-230DDAA7CCF1}"/>
                </a:ext>
              </a:extLst>
            </p:cNvPr>
            <p:cNvSpPr txBox="1"/>
            <p:nvPr/>
          </p:nvSpPr>
          <p:spPr>
            <a:xfrm>
              <a:off x="3894663" y="1332889"/>
              <a:ext cx="1402000" cy="1140190"/>
            </a:xfrm>
            <a:prstGeom prst="rect">
              <a:avLst/>
            </a:prstGeom>
            <a:noFill/>
          </p:spPr>
          <p:txBody>
            <a:bodyPr wrap="none" rtlCol="0">
              <a:spAutoFit/>
            </a:bodyPr>
            <a:lstStyle/>
            <a:p>
              <a:pPr algn="ctr">
                <a:lnSpc>
                  <a:spcPts val="1800"/>
                </a:lnSpc>
              </a:pPr>
              <a:r>
                <a:rPr lang="en-US" altLang="zh-TW" dirty="0">
                  <a:latin typeface="Times New Roman" panose="02020603050405020304" pitchFamily="18" charset="0"/>
                  <a:cs typeface="Times New Roman" panose="02020603050405020304" pitchFamily="18" charset="0"/>
                </a:rPr>
                <a:t>Submit</a:t>
              </a:r>
            </a:p>
            <a:p>
              <a:pPr algn="ctr">
                <a:lnSpc>
                  <a:spcPts val="1800"/>
                </a:lnSpc>
              </a:pPr>
              <a:r>
                <a:rPr lang="en-US" altLang="zh-TW" dirty="0">
                  <a:latin typeface="Times New Roman" panose="02020603050405020304" pitchFamily="18" charset="0"/>
                  <a:cs typeface="Times New Roman" panose="02020603050405020304" pitchFamily="18" charset="0"/>
                </a:rPr>
                <a:t>generated </a:t>
              </a:r>
            </a:p>
            <a:p>
              <a:pPr algn="ctr">
                <a:lnSpc>
                  <a:spcPts val="1800"/>
                </a:lnSpc>
              </a:pPr>
              <a:r>
                <a:rPr lang="en-US" altLang="zh-TW" dirty="0">
                  <a:latin typeface="Times New Roman" panose="02020603050405020304" pitchFamily="18" charset="0"/>
                  <a:cs typeface="Times New Roman" panose="02020603050405020304" pitchFamily="18" charset="0"/>
                </a:rPr>
                <a:t>result</a:t>
              </a:r>
              <a:endParaRPr lang="zh-TW" altLang="en-US"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E92063B9-FFAD-0EFA-E05F-100628F5DCD4}"/>
                </a:ext>
              </a:extLst>
            </p:cNvPr>
            <p:cNvSpPr/>
            <p:nvPr/>
          </p:nvSpPr>
          <p:spPr>
            <a:xfrm>
              <a:off x="5115247" y="3159304"/>
              <a:ext cx="1756881" cy="4392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Times New Roman" panose="02020603050405020304" pitchFamily="18" charset="0"/>
                  <a:cs typeface="Times New Roman" panose="02020603050405020304" pitchFamily="18" charset="0"/>
                </a:rPr>
                <a:t>Failed</a:t>
              </a:r>
              <a:endParaRPr lang="zh-TW" altLang="en-US"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0C8772D6-05D4-68C1-F883-FB586E73FF0D}"/>
                </a:ext>
              </a:extLst>
            </p:cNvPr>
            <p:cNvSpPr/>
            <p:nvPr/>
          </p:nvSpPr>
          <p:spPr>
            <a:xfrm>
              <a:off x="6923579" y="2034285"/>
              <a:ext cx="446782" cy="11250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0" name="Picture 2" descr="As a designer, what business value do you bring to the table? | by  Zhaochang He | UX Collective">
              <a:extLst>
                <a:ext uri="{FF2B5EF4-FFF2-40B4-BE49-F238E27FC236}">
                  <a16:creationId xmlns:a16="http://schemas.microsoft.com/office/drawing/2014/main" id="{9250E808-6934-FCD4-45A0-3396B3164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332" y="923238"/>
              <a:ext cx="1886833" cy="10414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3 Vendor Risk Management Items the Examiner Expects to See">
              <a:extLst>
                <a:ext uri="{FF2B5EF4-FFF2-40B4-BE49-F238E27FC236}">
                  <a16:creationId xmlns:a16="http://schemas.microsoft.com/office/drawing/2014/main" id="{CC653714-38C9-5BA6-FCEB-C79DEF1AC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612" y="935388"/>
              <a:ext cx="1646150" cy="1072772"/>
            </a:xfrm>
            <a:prstGeom prst="rect">
              <a:avLst/>
            </a:prstGeom>
            <a:noFill/>
            <a:extLst>
              <a:ext uri="{909E8E84-426E-40DD-AFC4-6F175D3DCCD1}">
                <a14:hiddenFill xmlns:a14="http://schemas.microsoft.com/office/drawing/2010/main">
                  <a:solidFill>
                    <a:srgbClr val="FFFFFF"/>
                  </a:solidFill>
                </a14:hiddenFill>
              </a:ext>
            </a:extLst>
          </p:spPr>
        </p:pic>
        <p:sp>
          <p:nvSpPr>
            <p:cNvPr id="22" name="乘號 21">
              <a:extLst>
                <a:ext uri="{FF2B5EF4-FFF2-40B4-BE49-F238E27FC236}">
                  <a16:creationId xmlns:a16="http://schemas.microsoft.com/office/drawing/2014/main" id="{FEDE4665-4E4D-F17D-D400-ECC42C623D92}"/>
                </a:ext>
              </a:extLst>
            </p:cNvPr>
            <p:cNvSpPr/>
            <p:nvPr/>
          </p:nvSpPr>
          <p:spPr>
            <a:xfrm>
              <a:off x="6135714" y="3544449"/>
              <a:ext cx="762856" cy="70205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p>
          </p:txBody>
        </p:sp>
        <p:sp>
          <p:nvSpPr>
            <p:cNvPr id="23" name="圓形: 空心 22">
              <a:extLst>
                <a:ext uri="{FF2B5EF4-FFF2-40B4-BE49-F238E27FC236}">
                  <a16:creationId xmlns:a16="http://schemas.microsoft.com/office/drawing/2014/main" id="{76B88115-FFFA-F536-CB7F-4FBCC9C8B5F5}"/>
                </a:ext>
              </a:extLst>
            </p:cNvPr>
            <p:cNvSpPr/>
            <p:nvPr/>
          </p:nvSpPr>
          <p:spPr>
            <a:xfrm>
              <a:off x="8383713" y="2281209"/>
              <a:ext cx="574822" cy="583355"/>
            </a:xfrm>
            <a:prstGeom prst="don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700">
                <a:solidFill>
                  <a:schemeClr val="tx1"/>
                </a:solidFill>
              </a:endParaRPr>
            </a:p>
          </p:txBody>
        </p:sp>
        <p:sp>
          <p:nvSpPr>
            <p:cNvPr id="24" name="矩形 23">
              <a:extLst>
                <a:ext uri="{FF2B5EF4-FFF2-40B4-BE49-F238E27FC236}">
                  <a16:creationId xmlns:a16="http://schemas.microsoft.com/office/drawing/2014/main" id="{E549AF8E-31D4-68DD-0EF7-71EF0A2DCA5F}"/>
                </a:ext>
              </a:extLst>
            </p:cNvPr>
            <p:cNvSpPr/>
            <p:nvPr/>
          </p:nvSpPr>
          <p:spPr>
            <a:xfrm>
              <a:off x="1210144" y="814595"/>
              <a:ext cx="416735" cy="726592"/>
            </a:xfrm>
            <a:prstGeom prst="rect">
              <a:avLst/>
            </a:prstGeom>
            <a:noFill/>
          </p:spPr>
          <p:txBody>
            <a:bodyPr wrap="none" lIns="68580" tIns="34290" rIns="68580" bIns="34290">
              <a:spAutoFit/>
            </a:bodyPr>
            <a:lstStyle/>
            <a:p>
              <a:pPr algn="ctr"/>
              <a:r>
                <a:rPr lang="en-US" altLang="zh-TW" sz="2800" dirty="0">
                  <a:ln w="0"/>
                  <a:solidFill>
                    <a:schemeClr val="accent1"/>
                  </a:solidFill>
                  <a:effectLst>
                    <a:outerShdw blurRad="38100" dist="25400" dir="5400000" algn="ctr" rotWithShape="0">
                      <a:srgbClr val="6E747A">
                        <a:alpha val="43000"/>
                      </a:srgbClr>
                    </a:outerShdw>
                  </a:effectLst>
                </a:rPr>
                <a:t>1</a:t>
              </a:r>
              <a:endParaRPr lang="zh-TW" altLang="en-US" sz="2800" dirty="0">
                <a:ln w="0"/>
                <a:solidFill>
                  <a:schemeClr val="accent1"/>
                </a:solidFill>
                <a:effectLst>
                  <a:outerShdw blurRad="38100" dist="25400" dir="5400000" algn="ctr" rotWithShape="0">
                    <a:srgbClr val="6E747A">
                      <a:alpha val="43000"/>
                    </a:srgbClr>
                  </a:outerShdw>
                </a:effectLst>
              </a:endParaRPr>
            </a:p>
          </p:txBody>
        </p:sp>
        <p:sp>
          <p:nvSpPr>
            <p:cNvPr id="25" name="矩形 24">
              <a:extLst>
                <a:ext uri="{FF2B5EF4-FFF2-40B4-BE49-F238E27FC236}">
                  <a16:creationId xmlns:a16="http://schemas.microsoft.com/office/drawing/2014/main" id="{4D0F628F-EABE-3F96-8378-CEF78B277A53}"/>
                </a:ext>
              </a:extLst>
            </p:cNvPr>
            <p:cNvSpPr/>
            <p:nvPr/>
          </p:nvSpPr>
          <p:spPr>
            <a:xfrm>
              <a:off x="4320545" y="814595"/>
              <a:ext cx="401793" cy="726592"/>
            </a:xfrm>
            <a:prstGeom prst="rect">
              <a:avLst/>
            </a:prstGeom>
            <a:noFill/>
          </p:spPr>
          <p:txBody>
            <a:bodyPr wrap="square" lIns="68580" tIns="34290" rIns="68580" bIns="34290">
              <a:spAutoFit/>
            </a:bodyPr>
            <a:lstStyle/>
            <a:p>
              <a:pPr algn="ctr"/>
              <a:r>
                <a:rPr lang="en-US" altLang="zh-TW" sz="2800" dirty="0">
                  <a:ln w="0"/>
                  <a:solidFill>
                    <a:schemeClr val="accent1"/>
                  </a:solidFill>
                  <a:effectLst>
                    <a:outerShdw blurRad="38100" dist="25400" dir="5400000" algn="ctr" rotWithShape="0">
                      <a:srgbClr val="6E747A">
                        <a:alpha val="43000"/>
                      </a:srgbClr>
                    </a:outerShdw>
                  </a:effectLst>
                </a:rPr>
                <a:t>2</a:t>
              </a:r>
              <a:endParaRPr lang="zh-TW" altLang="en-US" sz="2800" dirty="0">
                <a:ln w="0"/>
                <a:solidFill>
                  <a:schemeClr val="accent1"/>
                </a:solidFill>
                <a:effectLst>
                  <a:outerShdw blurRad="38100" dist="25400" dir="5400000" algn="ctr" rotWithShape="0">
                    <a:srgbClr val="6E747A">
                      <a:alpha val="43000"/>
                    </a:srgbClr>
                  </a:outerShdw>
                </a:effectLst>
              </a:endParaRPr>
            </a:p>
          </p:txBody>
        </p:sp>
        <p:sp>
          <p:nvSpPr>
            <p:cNvPr id="26" name="矩形 25">
              <a:extLst>
                <a:ext uri="{FF2B5EF4-FFF2-40B4-BE49-F238E27FC236}">
                  <a16:creationId xmlns:a16="http://schemas.microsoft.com/office/drawing/2014/main" id="{338B8847-9385-36A0-A82A-98B7C3DA7C4F}"/>
                </a:ext>
              </a:extLst>
            </p:cNvPr>
            <p:cNvSpPr/>
            <p:nvPr/>
          </p:nvSpPr>
          <p:spPr>
            <a:xfrm>
              <a:off x="4304190" y="2620448"/>
              <a:ext cx="416735" cy="726592"/>
            </a:xfrm>
            <a:prstGeom prst="rect">
              <a:avLst/>
            </a:prstGeom>
            <a:noFill/>
          </p:spPr>
          <p:txBody>
            <a:bodyPr wrap="none" lIns="68580" tIns="34290" rIns="68580" bIns="34290">
              <a:spAutoFit/>
            </a:bodyPr>
            <a:lstStyle/>
            <a:p>
              <a:pPr algn="ctr"/>
              <a:r>
                <a:rPr lang="en-US" altLang="zh-TW" sz="2800" dirty="0">
                  <a:ln w="0"/>
                  <a:solidFill>
                    <a:schemeClr val="accent1"/>
                  </a:solidFill>
                  <a:effectLst>
                    <a:outerShdw blurRad="38100" dist="25400" dir="5400000" algn="ctr" rotWithShape="0">
                      <a:srgbClr val="6E747A">
                        <a:alpha val="43000"/>
                      </a:srgbClr>
                    </a:outerShdw>
                  </a:effectLst>
                </a:rPr>
                <a:t>3</a:t>
              </a:r>
              <a:endParaRPr lang="zh-TW" altLang="en-US" sz="2800" dirty="0">
                <a:ln w="0"/>
                <a:solidFill>
                  <a:schemeClr val="accent1"/>
                </a:solidFill>
                <a:effectLst>
                  <a:outerShdw blurRad="38100" dist="25400" dir="5400000" algn="ctr" rotWithShape="0">
                    <a:srgbClr val="6E747A">
                      <a:alpha val="43000"/>
                    </a:srgbClr>
                  </a:outerShdw>
                </a:effectLst>
              </a:endParaRPr>
            </a:p>
          </p:txBody>
        </p:sp>
        <p:sp>
          <p:nvSpPr>
            <p:cNvPr id="27" name="矩形 26">
              <a:extLst>
                <a:ext uri="{FF2B5EF4-FFF2-40B4-BE49-F238E27FC236}">
                  <a16:creationId xmlns:a16="http://schemas.microsoft.com/office/drawing/2014/main" id="{8112A913-1D8E-68DC-AA8F-29A633437B61}"/>
                </a:ext>
              </a:extLst>
            </p:cNvPr>
            <p:cNvSpPr/>
            <p:nvPr/>
          </p:nvSpPr>
          <p:spPr>
            <a:xfrm>
              <a:off x="7503895" y="814595"/>
              <a:ext cx="416735" cy="726592"/>
            </a:xfrm>
            <a:prstGeom prst="rect">
              <a:avLst/>
            </a:prstGeom>
            <a:noFill/>
          </p:spPr>
          <p:txBody>
            <a:bodyPr wrap="none" lIns="68580" tIns="34290" rIns="68580" bIns="34290">
              <a:spAutoFit/>
            </a:bodyPr>
            <a:lstStyle/>
            <a:p>
              <a:pPr algn="ctr"/>
              <a:r>
                <a:rPr lang="en-US" altLang="zh-TW" sz="2800" dirty="0">
                  <a:ln w="0"/>
                  <a:solidFill>
                    <a:schemeClr val="accent1"/>
                  </a:solidFill>
                  <a:effectLst>
                    <a:outerShdw blurRad="38100" dist="25400" dir="5400000" algn="ctr" rotWithShape="0">
                      <a:srgbClr val="6E747A">
                        <a:alpha val="43000"/>
                      </a:srgbClr>
                    </a:outerShdw>
                  </a:effectLst>
                </a:rPr>
                <a:t>4</a:t>
              </a:r>
              <a:endParaRPr lang="zh-TW" altLang="en-US" sz="2800" dirty="0">
                <a:ln w="0"/>
                <a:solidFill>
                  <a:schemeClr val="accent1"/>
                </a:solidFill>
                <a:effectLst>
                  <a:outerShdw blurRad="38100" dist="25400" dir="5400000" algn="ctr" rotWithShape="0">
                    <a:srgbClr val="6E747A">
                      <a:alpha val="43000"/>
                    </a:srgbClr>
                  </a:outerShdw>
                </a:effectLst>
              </a:endParaRPr>
            </a:p>
          </p:txBody>
        </p:sp>
        <p:sp>
          <p:nvSpPr>
            <p:cNvPr id="28" name="文字方塊 27">
              <a:extLst>
                <a:ext uri="{FF2B5EF4-FFF2-40B4-BE49-F238E27FC236}">
                  <a16:creationId xmlns:a16="http://schemas.microsoft.com/office/drawing/2014/main" id="{DA2794D6-8AEC-161B-2CA0-1F7130957D05}"/>
                </a:ext>
              </a:extLst>
            </p:cNvPr>
            <p:cNvSpPr txBox="1"/>
            <p:nvPr/>
          </p:nvSpPr>
          <p:spPr>
            <a:xfrm>
              <a:off x="3960165" y="4122506"/>
              <a:ext cx="1037622" cy="536560"/>
            </a:xfrm>
            <a:prstGeom prst="rect">
              <a:avLst/>
            </a:prstGeom>
            <a:noFill/>
          </p:spPr>
          <p:txBody>
            <a:bodyPr wrap="none" rtlCol="0">
              <a:spAutoFit/>
            </a:bodyPr>
            <a:lstStyle/>
            <a:p>
              <a:r>
                <a:rPr lang="en-US" altLang="zh-TW" dirty="0">
                  <a:latin typeface="Times New Roman" panose="02020603050405020304" pitchFamily="18" charset="0"/>
                  <a:cs typeface="Times New Roman" panose="02020603050405020304" pitchFamily="18" charset="0"/>
                </a:rPr>
                <a:t>Repeat</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2ACDEA3D-A480-08D6-4C32-41651708B551}"/>
                </a:ext>
              </a:extLst>
            </p:cNvPr>
            <p:cNvSpPr txBox="1"/>
            <p:nvPr/>
          </p:nvSpPr>
          <p:spPr>
            <a:xfrm>
              <a:off x="2899285" y="326947"/>
              <a:ext cx="3917477" cy="536560"/>
            </a:xfrm>
            <a:prstGeom prst="rect">
              <a:avLst/>
            </a:prstGeom>
            <a:noFill/>
          </p:spPr>
          <p:txBody>
            <a:bodyPr wrap="none" rtlCol="0">
              <a:spAutoFit/>
            </a:bodyPr>
            <a:lstStyle/>
            <a:p>
              <a:r>
                <a:rPr lang="en-US" altLang="zh-TW" dirty="0">
                  <a:effectLst/>
                  <a:latin typeface="Times New Roman" panose="02020603050405020304" pitchFamily="18" charset="0"/>
                  <a:ea typeface="標楷體" panose="03000509000000000000" pitchFamily="65" charset="-120"/>
                </a:rPr>
                <a:t>Generative Adversarial Network</a:t>
              </a:r>
              <a:endParaRPr lang="zh-TW" altLang="en-US" dirty="0"/>
            </a:p>
          </p:txBody>
        </p:sp>
        <p:sp>
          <p:nvSpPr>
            <p:cNvPr id="30" name="文字方塊 29">
              <a:extLst>
                <a:ext uri="{FF2B5EF4-FFF2-40B4-BE49-F238E27FC236}">
                  <a16:creationId xmlns:a16="http://schemas.microsoft.com/office/drawing/2014/main" id="{24EA9DD6-003D-B450-818F-A2F03921565D}"/>
                </a:ext>
              </a:extLst>
            </p:cNvPr>
            <p:cNvSpPr txBox="1"/>
            <p:nvPr/>
          </p:nvSpPr>
          <p:spPr>
            <a:xfrm>
              <a:off x="7330636" y="1652749"/>
              <a:ext cx="1053076" cy="474147"/>
            </a:xfrm>
            <a:prstGeom prst="rect">
              <a:avLst/>
            </a:prstGeom>
            <a:noFill/>
          </p:spPr>
          <p:txBody>
            <a:bodyPr wrap="none" rtlCol="0">
              <a:spAutoFit/>
            </a:bodyPr>
            <a:lstStyle/>
            <a:p>
              <a:pPr algn="ctr">
                <a:lnSpc>
                  <a:spcPts val="1800"/>
                </a:lnSpc>
              </a:pPr>
              <a:r>
                <a:rPr lang="en-US" altLang="zh-TW" dirty="0">
                  <a:latin typeface="Times New Roman" panose="02020603050405020304" pitchFamily="18" charset="0"/>
                  <a:cs typeface="Times New Roman" panose="02020603050405020304" pitchFamily="18" charset="0"/>
                </a:rPr>
                <a:t>Output</a:t>
              </a:r>
            </a:p>
          </p:txBody>
        </p:sp>
      </p:grpSp>
      <p:sp>
        <p:nvSpPr>
          <p:cNvPr id="5" name="文字方塊 4">
            <a:extLst>
              <a:ext uri="{FF2B5EF4-FFF2-40B4-BE49-F238E27FC236}">
                <a16:creationId xmlns:a16="http://schemas.microsoft.com/office/drawing/2014/main" id="{E8DCB171-B26E-2E30-086C-695501C4BE92}"/>
              </a:ext>
            </a:extLst>
          </p:cNvPr>
          <p:cNvSpPr txBox="1"/>
          <p:nvPr/>
        </p:nvSpPr>
        <p:spPr>
          <a:xfrm>
            <a:off x="7824359" y="4861603"/>
            <a:ext cx="461665" cy="928109"/>
          </a:xfrm>
          <a:prstGeom prst="rect">
            <a:avLst/>
          </a:prstGeom>
          <a:noFill/>
        </p:spPr>
        <p:txBody>
          <a:bodyPr vert="eaVert" wrap="square" rtlCol="0">
            <a:spAutoFit/>
          </a:bodyPr>
          <a:lstStyle/>
          <a:p>
            <a:r>
              <a:rPr lang="en-US" altLang="zh-TW" dirty="0">
                <a:solidFill>
                  <a:schemeClr val="bg1"/>
                </a:solidFill>
                <a:latin typeface="Times New Roman" panose="02020603050405020304" pitchFamily="18" charset="0"/>
                <a:cs typeface="Times New Roman" panose="02020603050405020304" pitchFamily="18" charset="0"/>
              </a:rPr>
              <a:t>Pass</a:t>
            </a:r>
            <a:endParaRPr lang="zh-TW"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69329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endParaRPr lang="en-US" altLang="zh-TW" dirty="0">
              <a:effectLst/>
              <a:latin typeface="Times New Roman" panose="02020603050405020304" pitchFamily="18" charset="0"/>
              <a:ea typeface="標楷體" panose="03000509000000000000" pitchFamily="65" charset="-120"/>
            </a:endParaRPr>
          </a:p>
        </p:txBody>
      </p:sp>
      <p:sp>
        <p:nvSpPr>
          <p:cNvPr id="5" name="投影片編號版面配置區 4">
            <a:extLst>
              <a:ext uri="{FF2B5EF4-FFF2-40B4-BE49-F238E27FC236}">
                <a16:creationId xmlns:a16="http://schemas.microsoft.com/office/drawing/2014/main" id="{45FD7A93-8DDB-A7AF-ABDD-38F455E18F0F}"/>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50</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pic>
        <p:nvPicPr>
          <p:cNvPr id="6" name="圖片 5">
            <a:extLst>
              <a:ext uri="{FF2B5EF4-FFF2-40B4-BE49-F238E27FC236}">
                <a16:creationId xmlns:a16="http://schemas.microsoft.com/office/drawing/2014/main" id="{364B5BA2-9277-BF64-A3FA-DDD91AEDFC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484" y="1836676"/>
            <a:ext cx="10381031" cy="4399229"/>
          </a:xfrm>
          <a:prstGeom prst="rect">
            <a:avLst/>
          </a:prstGeom>
        </p:spPr>
      </p:pic>
    </p:spTree>
    <p:extLst>
      <p:ext uri="{BB962C8B-B14F-4D97-AF65-F5344CB8AC3E}">
        <p14:creationId xmlns:p14="http://schemas.microsoft.com/office/powerpoint/2010/main" val="9520620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EXPERIMENTAL RESULTS</a:t>
            </a:r>
            <a:endParaRPr lang="zh-TW" altLang="en-US" sz="3600" dirty="0">
              <a:latin typeface="Times New Roman" panose="02020603050405020304" pitchFamily="18" charset="0"/>
              <a:cs typeface="Times New Roman" panose="02020603050405020304" pitchFamily="18" charset="0"/>
            </a:endParaRPr>
          </a:p>
        </p:txBody>
      </p:sp>
      <p:pic>
        <p:nvPicPr>
          <p:cNvPr id="4" name="錄製_2023_07_03_18_46_03_127">
            <a:hlinkClick r:id="" action="ppaction://media"/>
            <a:extLst>
              <a:ext uri="{FF2B5EF4-FFF2-40B4-BE49-F238E27FC236}">
                <a16:creationId xmlns:a16="http://schemas.microsoft.com/office/drawing/2014/main" id="{F3D6CC87-1A1A-4ADB-9D7E-A593B24DEAD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30375" y="1662113"/>
            <a:ext cx="8729663" cy="4748212"/>
          </a:xfrm>
        </p:spPr>
      </p:pic>
      <p:sp>
        <p:nvSpPr>
          <p:cNvPr id="5" name="投影片編號版面配置區 4">
            <a:extLst>
              <a:ext uri="{FF2B5EF4-FFF2-40B4-BE49-F238E27FC236}">
                <a16:creationId xmlns:a16="http://schemas.microsoft.com/office/drawing/2014/main" id="{45FD7A93-8DDB-A7AF-ABDD-38F455E18F0F}"/>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51</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73365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CONCLUSIONS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5195454"/>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In this thesis, we propose a novel method for font generation. </a:t>
            </a:r>
          </a:p>
          <a:p>
            <a:pPr algn="just"/>
            <a:r>
              <a:rPr lang="en-US" altLang="zh-TW" dirty="0">
                <a:effectLst/>
                <a:latin typeface="Times New Roman" panose="02020603050405020304" pitchFamily="18" charset="0"/>
                <a:ea typeface="標楷體" panose="03000509000000000000" pitchFamily="65" charset="-120"/>
              </a:rPr>
              <a:t>To decrease the missing strokes in generated images, we embed style labels and use the skeleton feature in our model. The style label enables the model to generate the desired style. </a:t>
            </a:r>
          </a:p>
          <a:p>
            <a:pPr algn="just"/>
            <a:r>
              <a:rPr lang="en-US" altLang="zh-TW" dirty="0">
                <a:effectLst/>
                <a:latin typeface="Times New Roman" panose="02020603050405020304" pitchFamily="18" charset="0"/>
                <a:ea typeface="標楷體" panose="03000509000000000000" pitchFamily="65" charset="-120"/>
              </a:rPr>
              <a:t>The style label enables the model to generate the desired style.</a:t>
            </a:r>
          </a:p>
          <a:p>
            <a:pPr algn="just"/>
            <a:r>
              <a:rPr lang="en-US" altLang="zh-TW" dirty="0">
                <a:latin typeface="Times New Roman" panose="02020603050405020304" pitchFamily="18" charset="0"/>
                <a:ea typeface="標楷體" panose="03000509000000000000" pitchFamily="65" charset="-120"/>
              </a:rPr>
              <a:t>T</a:t>
            </a:r>
            <a:r>
              <a:rPr lang="en-US" altLang="zh-TW" dirty="0">
                <a:effectLst/>
                <a:latin typeface="Times New Roman" panose="02020603050405020304" pitchFamily="18" charset="0"/>
                <a:ea typeface="標楷體" panose="03000509000000000000" pitchFamily="65" charset="-120"/>
              </a:rPr>
              <a:t>he skeleton feature is used in our model to improve the generated results.</a:t>
            </a:r>
          </a:p>
          <a:p>
            <a:pPr algn="just"/>
            <a:r>
              <a:rPr lang="en-US" altLang="zh-TW" dirty="0">
                <a:latin typeface="Times New Roman" panose="02020603050405020304" pitchFamily="18" charset="0"/>
                <a:ea typeface="標楷體" panose="03000509000000000000" pitchFamily="65" charset="-120"/>
              </a:rPr>
              <a:t>Incorporating an attention mechanism into our model allows us to analyze the spatial relationship between the content image and skeleton image. With guidance from the skeleton feature, our model can accurately generate and stylize strokes.</a:t>
            </a:r>
          </a:p>
        </p:txBody>
      </p:sp>
      <p:sp>
        <p:nvSpPr>
          <p:cNvPr id="4" name="投影片編號版面配置區 3">
            <a:extLst>
              <a:ext uri="{FF2B5EF4-FFF2-40B4-BE49-F238E27FC236}">
                <a16:creationId xmlns:a16="http://schemas.microsoft.com/office/drawing/2014/main" id="{A3FE6FA0-4357-F6FD-E0D7-172BB235233B}"/>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52</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0875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CONCLUSIONS</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5195454"/>
          </a:xfrm>
        </p:spPr>
        <p:txBody>
          <a:bodyPr>
            <a:normAutofit fontScale="92500" lnSpcReduction="20000"/>
          </a:bodyPr>
          <a:lstStyle/>
          <a:p>
            <a:pPr algn="just"/>
            <a:r>
              <a:rPr lang="en-US" altLang="zh-TW" dirty="0">
                <a:latin typeface="Times New Roman" panose="02020603050405020304" pitchFamily="18" charset="0"/>
                <a:ea typeface="標楷體" panose="03000509000000000000" pitchFamily="65" charset="-120"/>
              </a:rPr>
              <a:t>In experiments, we show that generated results transfer from unseen handwriting which written by pen.</a:t>
            </a:r>
          </a:p>
          <a:p>
            <a:pPr algn="just"/>
            <a:r>
              <a:rPr lang="en-US" altLang="zh-TW" dirty="0">
                <a:latin typeface="Times New Roman" panose="02020603050405020304" pitchFamily="18" charset="0"/>
                <a:ea typeface="標楷體" panose="03000509000000000000" pitchFamily="65" charset="-120"/>
              </a:rPr>
              <a:t>Our study demonstrates the successful generated results transfer  from previously unseen handwriting which written with a pen. To achieve this, we augmented our training dataset by including skeleton character images and additional labels after expanding the character set. After retraining, the generated results  are improved.</a:t>
            </a:r>
          </a:p>
          <a:p>
            <a:pPr algn="just"/>
            <a:r>
              <a:rPr lang="en-US" altLang="zh-TW" dirty="0">
                <a:effectLst/>
                <a:latin typeface="Times New Roman" panose="02020603050405020304" pitchFamily="18" charset="0"/>
                <a:ea typeface="標楷體" panose="03000509000000000000" pitchFamily="65" charset="-120"/>
              </a:rPr>
              <a:t>adding skeleton character images in training dataset can help us to gain better generated results.</a:t>
            </a:r>
          </a:p>
          <a:p>
            <a:pPr algn="just"/>
            <a:r>
              <a:rPr lang="en-US" altLang="zh-TW" dirty="0">
                <a:effectLst/>
                <a:latin typeface="Times New Roman" panose="02020603050405020304" pitchFamily="18" charset="0"/>
                <a:ea typeface="標楷體" panose="03000509000000000000" pitchFamily="65" charset="-120"/>
              </a:rPr>
              <a:t>For test dataset, MSE is 7568.374, SSIM is 0.698, PSNR is 13.583, and LPIPS is 0.146, which shows that our method can transfer characters into different style and achieves the state-of-the-art performance. </a:t>
            </a:r>
          </a:p>
          <a:p>
            <a:pPr algn="just"/>
            <a:r>
              <a:rPr lang="en-US" altLang="zh-TW" dirty="0">
                <a:effectLst/>
                <a:latin typeface="Times New Roman" panose="02020603050405020304" pitchFamily="18" charset="0"/>
                <a:ea typeface="標楷體" panose="03000509000000000000" pitchFamily="65" charset="-120"/>
              </a:rPr>
              <a:t>In the future, we will investigate how the extracted components of character help model to generate detail of stokes and try to incorporate the idea of style transfer into our model.</a:t>
            </a:r>
          </a:p>
        </p:txBody>
      </p:sp>
      <p:sp>
        <p:nvSpPr>
          <p:cNvPr id="4" name="投影片編號版面配置區 3">
            <a:extLst>
              <a:ext uri="{FF2B5EF4-FFF2-40B4-BE49-F238E27FC236}">
                <a16:creationId xmlns:a16="http://schemas.microsoft.com/office/drawing/2014/main" id="{A3FE6FA0-4357-F6FD-E0D7-172BB235233B}"/>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53</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62252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INTRODUCTION</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effectLst/>
                <a:latin typeface="Times New Roman" panose="02020603050405020304" pitchFamily="18" charset="0"/>
                <a:ea typeface="標楷體" panose="03000509000000000000" pitchFamily="65" charset="-120"/>
              </a:rPr>
              <a:t>Font generation is a challenging task. </a:t>
            </a:r>
          </a:p>
          <a:p>
            <a:pPr algn="just"/>
            <a:r>
              <a:rPr lang="en-US" altLang="zh-TW" dirty="0">
                <a:effectLst/>
                <a:latin typeface="Times New Roman" panose="02020603050405020304" pitchFamily="18" charset="0"/>
                <a:ea typeface="標楷體" panose="03000509000000000000" pitchFamily="65" charset="-120"/>
              </a:rPr>
              <a:t>There are thousands Chinese characters. </a:t>
            </a:r>
          </a:p>
          <a:p>
            <a:pPr algn="just"/>
            <a:r>
              <a:rPr lang="en-US" altLang="zh-TW" dirty="0">
                <a:effectLst/>
                <a:latin typeface="Times New Roman" panose="02020603050405020304" pitchFamily="18" charset="0"/>
                <a:ea typeface="標楷體" panose="03000509000000000000" pitchFamily="65" charset="-120"/>
              </a:rPr>
              <a:t>Different structures and strokes</a:t>
            </a:r>
            <a:r>
              <a:rPr lang="zh-TW" altLang="en-US" dirty="0">
                <a:effectLst/>
                <a:latin typeface="Times New Roman" panose="02020603050405020304" pitchFamily="18" charset="0"/>
                <a:ea typeface="標楷體" panose="03000509000000000000" pitchFamily="65" charset="-120"/>
              </a:rPr>
              <a:t> </a:t>
            </a:r>
            <a:r>
              <a:rPr lang="en-US" altLang="zh-TW" dirty="0">
                <a:effectLst/>
                <a:latin typeface="Times New Roman" panose="02020603050405020304" pitchFamily="18" charset="0"/>
                <a:ea typeface="標楷體" panose="03000509000000000000" pitchFamily="65" charset="-120"/>
              </a:rPr>
              <a:t>of characters should be considered. </a:t>
            </a:r>
          </a:p>
          <a:p>
            <a:pPr algn="just"/>
            <a:r>
              <a:rPr lang="en-US" altLang="zh-TW" dirty="0">
                <a:effectLst/>
                <a:latin typeface="Times New Roman" panose="02020603050405020304" pitchFamily="18" charset="0"/>
                <a:ea typeface="標楷體" panose="03000509000000000000" pitchFamily="65" charset="-120"/>
              </a:rPr>
              <a:t>Even for the same style, the same character written by different persons may have varying degrees of stroke deformation. </a:t>
            </a:r>
          </a:p>
          <a:p>
            <a:pPr algn="just"/>
            <a:r>
              <a:rPr lang="en-US" altLang="zh-TW" dirty="0">
                <a:effectLst/>
                <a:latin typeface="Times New Roman" panose="02020603050405020304" pitchFamily="18" charset="0"/>
                <a:ea typeface="標楷體" panose="03000509000000000000" pitchFamily="65" charset="-120"/>
              </a:rPr>
              <a:t>Moreover, in different styles, the shape of the same stroke may vary. </a:t>
            </a:r>
          </a:p>
          <a:p>
            <a:pPr algn="just"/>
            <a:r>
              <a:rPr lang="en-US" altLang="zh-TW" dirty="0">
                <a:effectLst/>
                <a:latin typeface="Times New Roman" panose="02020603050405020304" pitchFamily="18" charset="0"/>
                <a:ea typeface="標楷體" panose="03000509000000000000" pitchFamily="65" charset="-120"/>
              </a:rPr>
              <a:t>These </a:t>
            </a:r>
            <a:r>
              <a:rPr lang="en-US" altLang="zh-TW" dirty="0">
                <a:latin typeface="Times New Roman" panose="02020603050405020304" pitchFamily="18" charset="0"/>
                <a:ea typeface="標楷體" panose="03000509000000000000" pitchFamily="65" charset="-120"/>
              </a:rPr>
              <a:t>issue</a:t>
            </a:r>
            <a:r>
              <a:rPr lang="en-US" altLang="zh-TW" dirty="0">
                <a:effectLst/>
                <a:latin typeface="Times New Roman" panose="02020603050405020304" pitchFamily="18" charset="0"/>
                <a:ea typeface="標楷體" panose="03000509000000000000" pitchFamily="65" charset="-120"/>
              </a:rPr>
              <a:t>s increase the difficulty of the font generation task.</a:t>
            </a:r>
          </a:p>
        </p:txBody>
      </p:sp>
      <p:sp>
        <p:nvSpPr>
          <p:cNvPr id="4" name="投影片編號版面配置區 3">
            <a:extLst>
              <a:ext uri="{FF2B5EF4-FFF2-40B4-BE49-F238E27FC236}">
                <a16:creationId xmlns:a16="http://schemas.microsoft.com/office/drawing/2014/main" id="{45242B99-697C-35B3-E170-D32F9159375D}"/>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pPr/>
              <a:t>6</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C3754B67-C6FF-299F-F1A2-F0B004C9930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3015" y="5195454"/>
            <a:ext cx="8545969" cy="1558413"/>
          </a:xfrm>
          <a:prstGeom prst="rect">
            <a:avLst/>
          </a:prstGeom>
          <a:noFill/>
          <a:ln>
            <a:noFill/>
          </a:ln>
        </p:spPr>
      </p:pic>
    </p:spTree>
    <p:extLst>
      <p:ext uri="{BB962C8B-B14F-4D97-AF65-F5344CB8AC3E}">
        <p14:creationId xmlns:p14="http://schemas.microsoft.com/office/powerpoint/2010/main" val="24025509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r>
              <a:rPr lang="en-US" altLang="zh-TW" sz="3600" dirty="0">
                <a:latin typeface="Times New Roman" panose="02020603050405020304" pitchFamily="18" charset="0"/>
                <a:cs typeface="Times New Roman" panose="02020603050405020304" pitchFamily="18" charset="0"/>
              </a:rPr>
              <a:t>INTRODUCTION</a:t>
            </a:r>
            <a:endParaRPr lang="zh-TW" altLang="en-US" sz="3600" dirty="0">
              <a:latin typeface="Times New Roman" panose="02020603050405020304" pitchFamily="18" charset="0"/>
              <a:cs typeface="Times New Roman" panose="02020603050405020304" pitchFamily="18" charset="0"/>
            </a:endParaRP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latin typeface="Times New Roman" panose="02020603050405020304" pitchFamily="18" charset="0"/>
                <a:ea typeface="標楷體" panose="03000509000000000000" pitchFamily="65" charset="-120"/>
              </a:rPr>
              <a:t>GAN</a:t>
            </a:r>
          </a:p>
          <a:p>
            <a:pPr algn="just"/>
            <a:endParaRPr lang="en-US" altLang="zh-TW" dirty="0">
              <a:effectLst/>
              <a:latin typeface="Times New Roman" panose="02020603050405020304" pitchFamily="18" charset="0"/>
              <a:ea typeface="標楷體" panose="03000509000000000000" pitchFamily="65" charset="-120"/>
            </a:endParaRPr>
          </a:p>
        </p:txBody>
      </p:sp>
      <p:pic>
        <p:nvPicPr>
          <p:cNvPr id="7" name="圖片 6">
            <a:extLst>
              <a:ext uri="{FF2B5EF4-FFF2-40B4-BE49-F238E27FC236}">
                <a16:creationId xmlns:a16="http://schemas.microsoft.com/office/drawing/2014/main" id="{5E3073CF-DB0F-C5D4-1717-DE221F7B4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29" y="1384750"/>
            <a:ext cx="10795123" cy="5303081"/>
          </a:xfrm>
          <a:prstGeom prst="rect">
            <a:avLst/>
          </a:prstGeom>
        </p:spPr>
      </p:pic>
      <p:sp>
        <p:nvSpPr>
          <p:cNvPr id="8" name="文字方塊 7">
            <a:extLst>
              <a:ext uri="{FF2B5EF4-FFF2-40B4-BE49-F238E27FC236}">
                <a16:creationId xmlns:a16="http://schemas.microsoft.com/office/drawing/2014/main" id="{61FAB620-F8CF-286D-E5B9-3CA11AE3C2A7}"/>
              </a:ext>
            </a:extLst>
          </p:cNvPr>
          <p:cNvSpPr txBox="1"/>
          <p:nvPr/>
        </p:nvSpPr>
        <p:spPr>
          <a:xfrm>
            <a:off x="838200" y="1370158"/>
            <a:ext cx="1459346" cy="523220"/>
          </a:xfrm>
          <a:prstGeom prst="rect">
            <a:avLst/>
          </a:prstGeom>
          <a:noFill/>
        </p:spPr>
        <p:txBody>
          <a:bodyPr wrap="square" rtlCol="0">
            <a:spAutoFit/>
          </a:bodyPr>
          <a:lstStyle/>
          <a:p>
            <a:r>
              <a:rPr lang="en-US" altLang="zh-TW" sz="2800" dirty="0">
                <a:latin typeface="Times New Roman" panose="02020603050405020304" pitchFamily="18" charset="0"/>
                <a:cs typeface="Times New Roman" panose="02020603050405020304" pitchFamily="18" charset="0"/>
              </a:rPr>
              <a:t>GAN</a:t>
            </a:r>
            <a:endParaRPr lang="zh-TW" altLang="en-US" sz="3200" dirty="0">
              <a:latin typeface="Times New Roman" panose="02020603050405020304" pitchFamily="18" charset="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E9672349-ADD8-6731-FC10-7531EC9C38A2}"/>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7</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868762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pPr algn="just"/>
            <a:r>
              <a:rPr lang="en-US" altLang="zh-TW" sz="3600" dirty="0">
                <a:latin typeface="Times New Roman" panose="02020603050405020304" pitchFamily="18" charset="0"/>
                <a:cs typeface="Times New Roman" panose="02020603050405020304" pitchFamily="18" charset="0"/>
              </a:rPr>
              <a:t>RELATED</a:t>
            </a:r>
            <a:r>
              <a:rPr lang="en-US" altLang="zh-TW" sz="2000" dirty="0">
                <a:latin typeface="Times New Roman" panose="02020603050405020304" pitchFamily="18" charset="0"/>
                <a:cs typeface="Times New Roman" panose="02020603050405020304" pitchFamily="18" charset="0"/>
              </a:rPr>
              <a:t> </a:t>
            </a:r>
            <a:r>
              <a:rPr lang="en-US" altLang="zh-TW" sz="3600" dirty="0">
                <a:latin typeface="Times New Roman" panose="02020603050405020304" pitchFamily="18" charset="0"/>
                <a:cs typeface="Times New Roman" panose="02020603050405020304" pitchFamily="18" charset="0"/>
              </a:rPr>
              <a:t>WORKS</a:t>
            </a: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latin typeface="Times New Roman" panose="02020603050405020304" pitchFamily="18" charset="0"/>
                <a:ea typeface="標楷體" panose="03000509000000000000" pitchFamily="65" charset="-120"/>
              </a:rPr>
              <a:t>In the early days, calligraphy style font was generated by decomposing strokes and using interpolation to synthesize calligraphy fonts.</a:t>
            </a:r>
          </a:p>
          <a:p>
            <a:pPr algn="just"/>
            <a:r>
              <a:rPr lang="en-US" altLang="zh-TW" dirty="0">
                <a:latin typeface="Times New Roman" panose="02020603050405020304" pitchFamily="18" charset="0"/>
                <a:ea typeface="標楷體" panose="03000509000000000000" pitchFamily="65" charset="-120"/>
              </a:rPr>
              <a:t>Interpolation is a method that uses a known function to calculate the position of a data point in relation to another data point between images.</a:t>
            </a:r>
          </a:p>
          <a:p>
            <a:pPr algn="just"/>
            <a:r>
              <a:rPr lang="en-US" altLang="zh-TW" dirty="0">
                <a:latin typeface="Times New Roman" panose="02020603050405020304" pitchFamily="18" charset="0"/>
                <a:ea typeface="標楷體" panose="03000509000000000000" pitchFamily="65" charset="-120"/>
              </a:rPr>
              <a:t>The font images are processed to extract the character's skeleton, edges, radicals, and strokes.</a:t>
            </a:r>
          </a:p>
          <a:p>
            <a:pPr algn="just"/>
            <a:endParaRPr lang="en-US" altLang="zh-TW" dirty="0">
              <a:latin typeface="Times New Roman" panose="02020603050405020304" pitchFamily="18" charset="0"/>
              <a:ea typeface="標楷體" panose="03000509000000000000" pitchFamily="65" charset="-120"/>
            </a:endParaRPr>
          </a:p>
        </p:txBody>
      </p:sp>
      <p:sp>
        <p:nvSpPr>
          <p:cNvPr id="7" name="投影片編號版面配置區 6">
            <a:extLst>
              <a:ext uri="{FF2B5EF4-FFF2-40B4-BE49-F238E27FC236}">
                <a16:creationId xmlns:a16="http://schemas.microsoft.com/office/drawing/2014/main" id="{D22F9A0E-4B1A-117B-2C98-C5A1C91DE0E2}"/>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8</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F0839124-7F61-7617-0B43-7042479A6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093" y="4596765"/>
            <a:ext cx="5439813" cy="1813271"/>
          </a:xfrm>
          <a:prstGeom prst="rect">
            <a:avLst/>
          </a:prstGeom>
        </p:spPr>
      </p:pic>
    </p:spTree>
    <p:extLst>
      <p:ext uri="{BB962C8B-B14F-4D97-AF65-F5344CB8AC3E}">
        <p14:creationId xmlns:p14="http://schemas.microsoft.com/office/powerpoint/2010/main" val="101615419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1A9C2A-4EC9-3B15-4C83-5BC12F602BA8}"/>
              </a:ext>
            </a:extLst>
          </p:cNvPr>
          <p:cNvSpPr>
            <a:spLocks noGrp="1"/>
          </p:cNvSpPr>
          <p:nvPr>
            <p:ph type="title"/>
          </p:nvPr>
        </p:nvSpPr>
        <p:spPr>
          <a:xfrm>
            <a:off x="838200" y="365126"/>
            <a:ext cx="10515600" cy="1084984"/>
          </a:xfrm>
        </p:spPr>
        <p:txBody>
          <a:bodyPr>
            <a:normAutofit/>
          </a:bodyPr>
          <a:lstStyle/>
          <a:p>
            <a:pPr algn="just"/>
            <a:r>
              <a:rPr lang="en-US" altLang="zh-TW" sz="3600" dirty="0">
                <a:latin typeface="Times New Roman" panose="02020603050405020304" pitchFamily="18" charset="0"/>
                <a:cs typeface="Times New Roman" panose="02020603050405020304" pitchFamily="18" charset="0"/>
              </a:rPr>
              <a:t>RELATED</a:t>
            </a:r>
            <a:r>
              <a:rPr lang="en-US" altLang="zh-TW" sz="2000" dirty="0">
                <a:latin typeface="Times New Roman" panose="02020603050405020304" pitchFamily="18" charset="0"/>
                <a:cs typeface="Times New Roman" panose="02020603050405020304" pitchFamily="18" charset="0"/>
              </a:rPr>
              <a:t> </a:t>
            </a:r>
            <a:r>
              <a:rPr lang="en-US" altLang="zh-TW" sz="3600" dirty="0">
                <a:latin typeface="Times New Roman" panose="02020603050405020304" pitchFamily="18" charset="0"/>
                <a:cs typeface="Times New Roman" panose="02020603050405020304" pitchFamily="18" charset="0"/>
              </a:rPr>
              <a:t>WORKS</a:t>
            </a:r>
          </a:p>
        </p:txBody>
      </p:sp>
      <p:sp>
        <p:nvSpPr>
          <p:cNvPr id="3" name="內容版面配置區 2">
            <a:extLst>
              <a:ext uri="{FF2B5EF4-FFF2-40B4-BE49-F238E27FC236}">
                <a16:creationId xmlns:a16="http://schemas.microsoft.com/office/drawing/2014/main" id="{3ED0BB8E-8885-C98F-C6E5-9462E3DA14CF}"/>
              </a:ext>
            </a:extLst>
          </p:cNvPr>
          <p:cNvSpPr>
            <a:spLocks noGrp="1"/>
          </p:cNvSpPr>
          <p:nvPr>
            <p:ph idx="1"/>
          </p:nvPr>
        </p:nvSpPr>
        <p:spPr>
          <a:xfrm>
            <a:off x="838200" y="1662546"/>
            <a:ext cx="10515600" cy="4747490"/>
          </a:xfrm>
        </p:spPr>
        <p:txBody>
          <a:bodyPr>
            <a:normAutofit/>
          </a:bodyPr>
          <a:lstStyle/>
          <a:p>
            <a:pPr algn="just"/>
            <a:r>
              <a:rPr lang="en-US" altLang="zh-TW" dirty="0">
                <a:latin typeface="Times New Roman" panose="02020603050405020304" pitchFamily="18" charset="0"/>
                <a:ea typeface="標楷體" panose="03000509000000000000" pitchFamily="65" charset="-120"/>
              </a:rPr>
              <a:t>The extract features are used to calculate the displacement of each pixel, resulting in a feature matrix for the character. </a:t>
            </a:r>
          </a:p>
          <a:p>
            <a:pPr algn="just"/>
            <a:r>
              <a:rPr lang="en-US" altLang="zh-TW" dirty="0">
                <a:latin typeface="Times New Roman" panose="02020603050405020304" pitchFamily="18" charset="0"/>
                <a:ea typeface="標楷體" panose="03000509000000000000" pitchFamily="65" charset="-120"/>
              </a:rPr>
              <a:t>Finally, the target calligraphy style is synthesized based on the pixel displacement variations in the character.</a:t>
            </a:r>
          </a:p>
          <a:p>
            <a:pPr algn="just"/>
            <a:endParaRPr lang="en-US" altLang="zh-TW" dirty="0">
              <a:latin typeface="Times New Roman" panose="02020603050405020304" pitchFamily="18" charset="0"/>
              <a:ea typeface="標楷體" panose="03000509000000000000" pitchFamily="65" charset="-120"/>
            </a:endParaRPr>
          </a:p>
        </p:txBody>
      </p:sp>
      <p:sp>
        <p:nvSpPr>
          <p:cNvPr id="7" name="投影片編號版面配置區 6">
            <a:extLst>
              <a:ext uri="{FF2B5EF4-FFF2-40B4-BE49-F238E27FC236}">
                <a16:creationId xmlns:a16="http://schemas.microsoft.com/office/drawing/2014/main" id="{D22F9A0E-4B1A-117B-2C98-C5A1C91DE0E2}"/>
              </a:ext>
            </a:extLst>
          </p:cNvPr>
          <p:cNvSpPr>
            <a:spLocks noGrp="1"/>
          </p:cNvSpPr>
          <p:nvPr>
            <p:ph type="sldNum" sz="quarter" idx="12"/>
          </p:nvPr>
        </p:nvSpPr>
        <p:spPr/>
        <p:txBody>
          <a:bodyPr/>
          <a:lstStyle/>
          <a:p>
            <a:fld id="{1201254A-4A9B-4941-A9AE-4B2D2D81EB30}" type="slidenum">
              <a:rPr lang="zh-TW" altLang="en-US" sz="1600">
                <a:solidFill>
                  <a:schemeClr val="tx1"/>
                </a:solidFill>
                <a:latin typeface="Times New Roman" panose="02020603050405020304" pitchFamily="18" charset="0"/>
                <a:cs typeface="Times New Roman" panose="02020603050405020304" pitchFamily="18" charset="0"/>
              </a:rPr>
              <a:t>9</a:t>
            </a:fld>
            <a:endParaRPr lang="zh-TW" altLang="en-US" sz="1600" dirty="0">
              <a:solidFill>
                <a:schemeClr val="tx1"/>
              </a:solidFill>
              <a:latin typeface="Times New Roman" panose="02020603050405020304" pitchFamily="18" charset="0"/>
              <a:cs typeface="Times New Roman" panose="02020603050405020304" pitchFamily="18" charset="0"/>
            </a:endParaRPr>
          </a:p>
        </p:txBody>
      </p:sp>
      <p:pic>
        <p:nvPicPr>
          <p:cNvPr id="4" name="圖片 3" descr="一張含有 文字 的圖片&#10;&#10;自動產生的描述">
            <a:extLst>
              <a:ext uri="{FF2B5EF4-FFF2-40B4-BE49-F238E27FC236}">
                <a16:creationId xmlns:a16="http://schemas.microsoft.com/office/drawing/2014/main" id="{5FA3EBAF-E3EB-9708-1B7E-D6320B58337E}"/>
              </a:ext>
            </a:extLst>
          </p:cNvPr>
          <p:cNvPicPr>
            <a:picLocks noChangeAspect="1"/>
          </p:cNvPicPr>
          <p:nvPr/>
        </p:nvPicPr>
        <p:blipFill>
          <a:blip r:embed="rId2"/>
          <a:stretch>
            <a:fillRect/>
          </a:stretch>
        </p:blipFill>
        <p:spPr>
          <a:xfrm>
            <a:off x="3505784" y="3416060"/>
            <a:ext cx="4684487" cy="3441940"/>
          </a:xfrm>
          <a:prstGeom prst="rect">
            <a:avLst/>
          </a:prstGeom>
        </p:spPr>
      </p:pic>
    </p:spTree>
    <p:extLst>
      <p:ext uri="{BB962C8B-B14F-4D97-AF65-F5344CB8AC3E}">
        <p14:creationId xmlns:p14="http://schemas.microsoft.com/office/powerpoint/2010/main" val="33497330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3838</TotalTime>
  <Words>2811</Words>
  <Application>Microsoft Office PowerPoint</Application>
  <PresentationFormat>寬螢幕</PresentationFormat>
  <Paragraphs>431</Paragraphs>
  <Slides>53</Slides>
  <Notes>1</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53</vt:i4>
      </vt:variant>
    </vt:vector>
  </HeadingPairs>
  <TitlesOfParts>
    <vt:vector size="59" baseType="lpstr">
      <vt:lpstr>Arial</vt:lpstr>
      <vt:lpstr>Calibri</vt:lpstr>
      <vt:lpstr>Calibri Light</vt:lpstr>
      <vt:lpstr>Cambria Math</vt:lpstr>
      <vt:lpstr>Times New Roman</vt:lpstr>
      <vt:lpstr>Office 佈景主題</vt:lpstr>
      <vt:lpstr>書法風格的手寫字轉換：一種基於生成對抗 網路的方法 Handwriting to Calligraphy Style Transformation: A Generative Adversarial Network Approach</vt:lpstr>
      <vt:lpstr>Outline</vt:lpstr>
      <vt:lpstr>INTRODUCTION</vt:lpstr>
      <vt:lpstr>INTRODUCTION</vt:lpstr>
      <vt:lpstr>INTRODUCTION</vt:lpstr>
      <vt:lpstr>INTRODUCTION</vt:lpstr>
      <vt:lpstr>INTRODUCTION</vt:lpstr>
      <vt:lpstr>RELATED WORKS</vt:lpstr>
      <vt:lpstr>RELATED WORKS</vt:lpstr>
      <vt:lpstr>RELATED WORKS</vt:lpstr>
      <vt:lpstr>RELATED WORKS</vt:lpstr>
      <vt:lpstr>RELATED WORKS</vt:lpstr>
      <vt:lpstr>RELATED WORKS</vt:lpstr>
      <vt:lpstr>RELATED WORKS</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基於生成對抗網路之手寫字轉書法字生成系統研究 Research on Calligraphy Character Generation System Based on Generative Adversarial Networks</dc:title>
  <dc:creator>岱樺 江</dc:creator>
  <cp:lastModifiedBy>江岱樺</cp:lastModifiedBy>
  <cp:revision>99</cp:revision>
  <dcterms:created xsi:type="dcterms:W3CDTF">2023-06-06T14:52:47Z</dcterms:created>
  <dcterms:modified xsi:type="dcterms:W3CDTF">2023-07-04T08:19:17Z</dcterms:modified>
</cp:coreProperties>
</file>